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jpg&amp;ehk=E5YNQ" ContentType="image/jpeg"/>
  <Default Extension="png" ContentType="image/png"/>
  <Default Extension="png&amp;ehk=K0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57" r:id="rId4"/>
    <p:sldId id="267" r:id="rId5"/>
    <p:sldId id="268" r:id="rId6"/>
    <p:sldId id="269" r:id="rId7"/>
    <p:sldId id="270" r:id="rId8"/>
    <p:sldId id="263" r:id="rId9"/>
    <p:sldId id="264" r:id="rId10"/>
    <p:sldId id="261" r:id="rId11"/>
    <p:sldId id="258" r:id="rId12"/>
    <p:sldId id="273" r:id="rId13"/>
    <p:sldId id="259" r:id="rId14"/>
    <p:sldId id="266" r:id="rId15"/>
    <p:sldId id="262" r:id="rId16"/>
    <p:sldId id="272" r:id="rId17"/>
    <p:sldId id="265" r:id="rId18"/>
    <p:sldId id="274" r:id="rId19"/>
    <p:sldId id="276" r:id="rId20"/>
    <p:sldId id="277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1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19C6F2-A225-4033-BCCD-518983C10DA5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61F2E53-FB2B-4319-85FB-B6E213790742}">
      <dgm:prSet/>
      <dgm:spPr/>
      <dgm:t>
        <a:bodyPr/>
        <a:lstStyle/>
        <a:p>
          <a:r>
            <a:rPr lang="en-US" baseline="0"/>
            <a:t>FICO scores.</a:t>
          </a:r>
          <a:endParaRPr lang="en-US"/>
        </a:p>
      </dgm:t>
    </dgm:pt>
    <dgm:pt modelId="{043FC8AE-A405-4869-9A9D-B85B2C35A318}" type="parTrans" cxnId="{98B48578-FE64-4DA7-B544-AB7B816F282D}">
      <dgm:prSet/>
      <dgm:spPr/>
      <dgm:t>
        <a:bodyPr/>
        <a:lstStyle/>
        <a:p>
          <a:endParaRPr lang="en-US"/>
        </a:p>
      </dgm:t>
    </dgm:pt>
    <dgm:pt modelId="{4ABF50F9-1703-43D2-BF36-FCC686E03CB2}" type="sibTrans" cxnId="{98B48578-FE64-4DA7-B544-AB7B816F282D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7EEF0B32-2CBD-437F-A82A-AD4E95B22535}">
      <dgm:prSet/>
      <dgm:spPr/>
      <dgm:t>
        <a:bodyPr/>
        <a:lstStyle/>
        <a:p>
          <a:r>
            <a:rPr lang="en-US" baseline="0"/>
            <a:t>length of employment.</a:t>
          </a:r>
          <a:endParaRPr lang="en-US"/>
        </a:p>
      </dgm:t>
    </dgm:pt>
    <dgm:pt modelId="{ED2C0754-3412-4B02-AEC3-E1F0E19D62E5}" type="parTrans" cxnId="{39E58F0E-9BD2-46D2-9F77-134D354FFB3D}">
      <dgm:prSet/>
      <dgm:spPr/>
      <dgm:t>
        <a:bodyPr/>
        <a:lstStyle/>
        <a:p>
          <a:endParaRPr lang="en-US"/>
        </a:p>
      </dgm:t>
    </dgm:pt>
    <dgm:pt modelId="{28FCC9EE-7961-4831-B6EF-CA0A43D20638}" type="sibTrans" cxnId="{39E58F0E-9BD2-46D2-9F77-134D354FFB3D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BF102C6-D9FD-4910-A72A-9E179AFA40DE}">
      <dgm:prSet/>
      <dgm:spPr/>
      <dgm:t>
        <a:bodyPr/>
        <a:lstStyle/>
        <a:p>
          <a:r>
            <a:rPr lang="en-US" baseline="0"/>
            <a:t>the interest rate charged on the loan.</a:t>
          </a:r>
          <a:endParaRPr lang="en-US"/>
        </a:p>
      </dgm:t>
    </dgm:pt>
    <dgm:pt modelId="{0B3BA1B0-38A6-4A74-ABD2-A07521E1A92D}" type="parTrans" cxnId="{E5B5FA61-B65B-4AD7-93BB-86E87A8694D9}">
      <dgm:prSet/>
      <dgm:spPr/>
      <dgm:t>
        <a:bodyPr/>
        <a:lstStyle/>
        <a:p>
          <a:endParaRPr lang="en-US"/>
        </a:p>
      </dgm:t>
    </dgm:pt>
    <dgm:pt modelId="{17D0C2B4-5F2C-4F97-A967-63A738C2FDD0}" type="sibTrans" cxnId="{E5B5FA61-B65B-4AD7-93BB-86E87A8694D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B2F506F-1CDD-4AC5-BBDB-CB6A727E2036}">
      <dgm:prSet/>
      <dgm:spPr/>
      <dgm:t>
        <a:bodyPr/>
        <a:lstStyle/>
        <a:p>
          <a:r>
            <a:rPr lang="en-US" baseline="0"/>
            <a:t>Annual income of borrower.</a:t>
          </a:r>
          <a:endParaRPr lang="en-US"/>
        </a:p>
      </dgm:t>
    </dgm:pt>
    <dgm:pt modelId="{B90FD640-BDB4-4F2F-939E-FE4EAAA4DE2D}" type="parTrans" cxnId="{2C55A4AA-6E5B-4EE3-803F-54169618E75C}">
      <dgm:prSet/>
      <dgm:spPr/>
      <dgm:t>
        <a:bodyPr/>
        <a:lstStyle/>
        <a:p>
          <a:endParaRPr lang="en-US"/>
        </a:p>
      </dgm:t>
    </dgm:pt>
    <dgm:pt modelId="{7ED423D9-50E2-4710-A467-B154C3906BDD}" type="sibTrans" cxnId="{2C55A4AA-6E5B-4EE3-803F-54169618E75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916184A-7A42-4FCC-8902-4C6E7CA782C4}">
      <dgm:prSet/>
      <dgm:spPr/>
      <dgm:t>
        <a:bodyPr/>
        <a:lstStyle/>
        <a:p>
          <a:r>
            <a:rPr lang="en-US" baseline="0"/>
            <a:t>Amount borrowed.</a:t>
          </a:r>
          <a:endParaRPr lang="en-US"/>
        </a:p>
      </dgm:t>
    </dgm:pt>
    <dgm:pt modelId="{2E84A4E6-23DC-4736-9557-610F50A939E6}" type="parTrans" cxnId="{0AF5D596-900C-494B-8E3E-AED8331E58DE}">
      <dgm:prSet/>
      <dgm:spPr/>
      <dgm:t>
        <a:bodyPr/>
        <a:lstStyle/>
        <a:p>
          <a:endParaRPr lang="en-US"/>
        </a:p>
      </dgm:t>
    </dgm:pt>
    <dgm:pt modelId="{E41872EC-708F-45A3-96CE-819A9096ABD0}" type="sibTrans" cxnId="{0AF5D596-900C-494B-8E3E-AED8331E58DE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79CD8003-82C0-4470-B453-65BC3E83F45C}">
      <dgm:prSet/>
      <dgm:spPr/>
      <dgm:t>
        <a:bodyPr/>
        <a:lstStyle/>
        <a:p>
          <a:r>
            <a:rPr lang="en-US" baseline="0"/>
            <a:t>All features were continuous variables.</a:t>
          </a:r>
          <a:endParaRPr lang="en-US"/>
        </a:p>
      </dgm:t>
    </dgm:pt>
    <dgm:pt modelId="{4ADFD92B-02E0-4BAC-AB36-FFEA7F7A4E09}" type="parTrans" cxnId="{31FDF7F1-26F9-49EC-9BBE-568DDB87F774}">
      <dgm:prSet/>
      <dgm:spPr/>
      <dgm:t>
        <a:bodyPr/>
        <a:lstStyle/>
        <a:p>
          <a:endParaRPr lang="en-US"/>
        </a:p>
      </dgm:t>
    </dgm:pt>
    <dgm:pt modelId="{9D0AEAA4-7AB8-4112-B304-D2082C7C66A9}" type="sibTrans" cxnId="{31FDF7F1-26F9-49EC-9BBE-568DDB87F774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D2C99C8C-E010-45C4-A391-A0930E9D4A7F}" type="pres">
      <dgm:prSet presAssocID="{AA19C6F2-A225-4033-BCCD-518983C10DA5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D5A038-AE58-49F3-8BAB-CAA5AC37FAAA}" type="pres">
      <dgm:prSet presAssocID="{161F2E53-FB2B-4319-85FB-B6E213790742}" presName="compositeNode" presStyleCnt="0">
        <dgm:presLayoutVars>
          <dgm:bulletEnabled val="1"/>
        </dgm:presLayoutVars>
      </dgm:prSet>
      <dgm:spPr/>
    </dgm:pt>
    <dgm:pt modelId="{6E284056-BC66-4B87-92A2-016052C48733}" type="pres">
      <dgm:prSet presAssocID="{161F2E53-FB2B-4319-85FB-B6E213790742}" presName="bgRect" presStyleLbl="alignNode1" presStyleIdx="0" presStyleCnt="6"/>
      <dgm:spPr/>
      <dgm:t>
        <a:bodyPr/>
        <a:lstStyle/>
        <a:p>
          <a:endParaRPr lang="en-US"/>
        </a:p>
      </dgm:t>
    </dgm:pt>
    <dgm:pt modelId="{BC099F14-16BC-4B39-A4F9-F292C559CA9D}" type="pres">
      <dgm:prSet presAssocID="{4ABF50F9-1703-43D2-BF36-FCC686E03CB2}" presName="sibTransNodeRect" presStyleLbl="align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77D061-057B-4B39-BCC9-ED5AB7BB37E4}" type="pres">
      <dgm:prSet presAssocID="{161F2E53-FB2B-4319-85FB-B6E213790742}" presName="nodeRect" presStyleLbl="align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149E9-807F-4EED-B9B6-36A796CBD105}" type="pres">
      <dgm:prSet presAssocID="{4ABF50F9-1703-43D2-BF36-FCC686E03CB2}" presName="sibTrans" presStyleCnt="0"/>
      <dgm:spPr/>
    </dgm:pt>
    <dgm:pt modelId="{6AB4C155-9F91-4B5F-A977-6C041C4229E2}" type="pres">
      <dgm:prSet presAssocID="{7EEF0B32-2CBD-437F-A82A-AD4E95B22535}" presName="compositeNode" presStyleCnt="0">
        <dgm:presLayoutVars>
          <dgm:bulletEnabled val="1"/>
        </dgm:presLayoutVars>
      </dgm:prSet>
      <dgm:spPr/>
    </dgm:pt>
    <dgm:pt modelId="{CB3EA6EE-D27D-485B-9D92-9388DC4D1DD6}" type="pres">
      <dgm:prSet presAssocID="{7EEF0B32-2CBD-437F-A82A-AD4E95B22535}" presName="bgRect" presStyleLbl="alignNode1" presStyleIdx="1" presStyleCnt="6"/>
      <dgm:spPr/>
      <dgm:t>
        <a:bodyPr/>
        <a:lstStyle/>
        <a:p>
          <a:endParaRPr lang="en-US"/>
        </a:p>
      </dgm:t>
    </dgm:pt>
    <dgm:pt modelId="{3094BEDC-6C64-4944-B329-584EE86D1D97}" type="pres">
      <dgm:prSet presAssocID="{28FCC9EE-7961-4831-B6EF-CA0A43D20638}" presName="sibTransNodeRect" presStyleLbl="align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C15A0-E2A9-40FA-85D9-86270598C325}" type="pres">
      <dgm:prSet presAssocID="{7EEF0B32-2CBD-437F-A82A-AD4E95B22535}" presName="nodeRect" presStyleLbl="align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1EBB46-E553-479E-83EC-E3D32B4432FB}" type="pres">
      <dgm:prSet presAssocID="{28FCC9EE-7961-4831-B6EF-CA0A43D20638}" presName="sibTrans" presStyleCnt="0"/>
      <dgm:spPr/>
    </dgm:pt>
    <dgm:pt modelId="{1C75C990-72B9-4507-94C7-10FEE7E0B6EE}" type="pres">
      <dgm:prSet presAssocID="{5BF102C6-D9FD-4910-A72A-9E179AFA40DE}" presName="compositeNode" presStyleCnt="0">
        <dgm:presLayoutVars>
          <dgm:bulletEnabled val="1"/>
        </dgm:presLayoutVars>
      </dgm:prSet>
      <dgm:spPr/>
    </dgm:pt>
    <dgm:pt modelId="{954DAAAD-3CB3-4FBF-B4A7-AD9A40FA8901}" type="pres">
      <dgm:prSet presAssocID="{5BF102C6-D9FD-4910-A72A-9E179AFA40DE}" presName="bgRect" presStyleLbl="alignNode1" presStyleIdx="2" presStyleCnt="6"/>
      <dgm:spPr/>
      <dgm:t>
        <a:bodyPr/>
        <a:lstStyle/>
        <a:p>
          <a:endParaRPr lang="en-US"/>
        </a:p>
      </dgm:t>
    </dgm:pt>
    <dgm:pt modelId="{925456BB-D0C9-4538-896F-4F31A7D1A5D4}" type="pres">
      <dgm:prSet presAssocID="{17D0C2B4-5F2C-4F97-A967-63A738C2FDD0}" presName="sibTransNodeRect" presStyleLbl="align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1F56E9-BCDD-41CB-AC16-E11D3E0BA78E}" type="pres">
      <dgm:prSet presAssocID="{5BF102C6-D9FD-4910-A72A-9E179AFA40DE}" presName="nodeRect" presStyleLbl="align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ADA93F-D0AD-47A3-B209-3FC640318731}" type="pres">
      <dgm:prSet presAssocID="{17D0C2B4-5F2C-4F97-A967-63A738C2FDD0}" presName="sibTrans" presStyleCnt="0"/>
      <dgm:spPr/>
    </dgm:pt>
    <dgm:pt modelId="{E0C67B9C-6D4A-406E-9D02-78CD773479CD}" type="pres">
      <dgm:prSet presAssocID="{6B2F506F-1CDD-4AC5-BBDB-CB6A727E2036}" presName="compositeNode" presStyleCnt="0">
        <dgm:presLayoutVars>
          <dgm:bulletEnabled val="1"/>
        </dgm:presLayoutVars>
      </dgm:prSet>
      <dgm:spPr/>
    </dgm:pt>
    <dgm:pt modelId="{9CFDA2BD-3D57-40BF-8DF5-FC508D10AC5A}" type="pres">
      <dgm:prSet presAssocID="{6B2F506F-1CDD-4AC5-BBDB-CB6A727E2036}" presName="bgRect" presStyleLbl="alignNode1" presStyleIdx="3" presStyleCnt="6"/>
      <dgm:spPr/>
      <dgm:t>
        <a:bodyPr/>
        <a:lstStyle/>
        <a:p>
          <a:endParaRPr lang="en-US"/>
        </a:p>
      </dgm:t>
    </dgm:pt>
    <dgm:pt modelId="{20BD5BA7-6915-4AA5-9943-096D9DCA5E30}" type="pres">
      <dgm:prSet presAssocID="{7ED423D9-50E2-4710-A467-B154C3906BDD}" presName="sibTransNodeRect" presStyleLbl="align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94C63-9340-47C7-ACC9-CE95383B6FF7}" type="pres">
      <dgm:prSet presAssocID="{6B2F506F-1CDD-4AC5-BBDB-CB6A727E2036}" presName="nodeRect" presStyleLbl="align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23596-754C-4C31-B054-FC11A9E6CB98}" type="pres">
      <dgm:prSet presAssocID="{7ED423D9-50E2-4710-A467-B154C3906BDD}" presName="sibTrans" presStyleCnt="0"/>
      <dgm:spPr/>
    </dgm:pt>
    <dgm:pt modelId="{064CCE43-3F0F-4C52-A44E-1938AA66FC84}" type="pres">
      <dgm:prSet presAssocID="{0916184A-7A42-4FCC-8902-4C6E7CA782C4}" presName="compositeNode" presStyleCnt="0">
        <dgm:presLayoutVars>
          <dgm:bulletEnabled val="1"/>
        </dgm:presLayoutVars>
      </dgm:prSet>
      <dgm:spPr/>
    </dgm:pt>
    <dgm:pt modelId="{21CFEB2E-F0D5-420E-851D-222193958E34}" type="pres">
      <dgm:prSet presAssocID="{0916184A-7A42-4FCC-8902-4C6E7CA782C4}" presName="bgRect" presStyleLbl="alignNode1" presStyleIdx="4" presStyleCnt="6"/>
      <dgm:spPr/>
      <dgm:t>
        <a:bodyPr/>
        <a:lstStyle/>
        <a:p>
          <a:endParaRPr lang="en-US"/>
        </a:p>
      </dgm:t>
    </dgm:pt>
    <dgm:pt modelId="{3C389ADD-410D-4BC0-A7BE-971FC6D92A72}" type="pres">
      <dgm:prSet presAssocID="{E41872EC-708F-45A3-96CE-819A9096ABD0}" presName="sibTransNodeRect" presStyleLbl="align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A73425-997F-484C-A323-81B6D44EFA62}" type="pres">
      <dgm:prSet presAssocID="{0916184A-7A42-4FCC-8902-4C6E7CA782C4}" presName="nodeRect" presStyleLbl="align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557E9F-DFD6-44AE-97B6-8D134DD6E32C}" type="pres">
      <dgm:prSet presAssocID="{E41872EC-708F-45A3-96CE-819A9096ABD0}" presName="sibTrans" presStyleCnt="0"/>
      <dgm:spPr/>
    </dgm:pt>
    <dgm:pt modelId="{A8718497-28CD-438B-854B-AF44709B1654}" type="pres">
      <dgm:prSet presAssocID="{79CD8003-82C0-4470-B453-65BC3E83F45C}" presName="compositeNode" presStyleCnt="0">
        <dgm:presLayoutVars>
          <dgm:bulletEnabled val="1"/>
        </dgm:presLayoutVars>
      </dgm:prSet>
      <dgm:spPr/>
    </dgm:pt>
    <dgm:pt modelId="{BBC5010D-2618-4196-AAE2-0E9BE2E954DB}" type="pres">
      <dgm:prSet presAssocID="{79CD8003-82C0-4470-B453-65BC3E83F45C}" presName="bgRect" presStyleLbl="alignNode1" presStyleIdx="5" presStyleCnt="6"/>
      <dgm:spPr/>
      <dgm:t>
        <a:bodyPr/>
        <a:lstStyle/>
        <a:p>
          <a:endParaRPr lang="en-US"/>
        </a:p>
      </dgm:t>
    </dgm:pt>
    <dgm:pt modelId="{6E289C15-4CF9-4AAE-9777-45930A27383E}" type="pres">
      <dgm:prSet presAssocID="{9D0AEAA4-7AB8-4112-B304-D2082C7C66A9}" presName="sibTransNodeRect" presStyleLbl="align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BBEC45-A4D9-4457-85E4-D7DB4BC33A82}" type="pres">
      <dgm:prSet presAssocID="{79CD8003-82C0-4470-B453-65BC3E83F45C}" presName="nodeRect" presStyleLbl="align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620A4A-EBD7-4835-812C-F1B1CC1DF500}" type="presOf" srcId="{6B2F506F-1CDD-4AC5-BBDB-CB6A727E2036}" destId="{7C894C63-9340-47C7-ACC9-CE95383B6FF7}" srcOrd="1" destOrd="0" presId="urn:microsoft.com/office/officeart/2016/7/layout/LinearBlockProcessNumbered"/>
    <dgm:cxn modelId="{EC725D30-33A5-4387-A2B4-F16CEFF03C48}" type="presOf" srcId="{79CD8003-82C0-4470-B453-65BC3E83F45C}" destId="{C0BBEC45-A4D9-4457-85E4-D7DB4BC33A82}" srcOrd="1" destOrd="0" presId="urn:microsoft.com/office/officeart/2016/7/layout/LinearBlockProcessNumbered"/>
    <dgm:cxn modelId="{98B48578-FE64-4DA7-B544-AB7B816F282D}" srcId="{AA19C6F2-A225-4033-BCCD-518983C10DA5}" destId="{161F2E53-FB2B-4319-85FB-B6E213790742}" srcOrd="0" destOrd="0" parTransId="{043FC8AE-A405-4869-9A9D-B85B2C35A318}" sibTransId="{4ABF50F9-1703-43D2-BF36-FCC686E03CB2}"/>
    <dgm:cxn modelId="{079A9591-F602-428D-9291-7BF28A9F246C}" type="presOf" srcId="{5BF102C6-D9FD-4910-A72A-9E179AFA40DE}" destId="{131F56E9-BCDD-41CB-AC16-E11D3E0BA78E}" srcOrd="1" destOrd="0" presId="urn:microsoft.com/office/officeart/2016/7/layout/LinearBlockProcessNumbered"/>
    <dgm:cxn modelId="{2C55A4AA-6E5B-4EE3-803F-54169618E75C}" srcId="{AA19C6F2-A225-4033-BCCD-518983C10DA5}" destId="{6B2F506F-1CDD-4AC5-BBDB-CB6A727E2036}" srcOrd="3" destOrd="0" parTransId="{B90FD640-BDB4-4F2F-939E-FE4EAAA4DE2D}" sibTransId="{7ED423D9-50E2-4710-A467-B154C3906BDD}"/>
    <dgm:cxn modelId="{8D3F6956-023B-45F9-B4E5-906CFEED7E77}" type="presOf" srcId="{9D0AEAA4-7AB8-4112-B304-D2082C7C66A9}" destId="{6E289C15-4CF9-4AAE-9777-45930A27383E}" srcOrd="0" destOrd="0" presId="urn:microsoft.com/office/officeart/2016/7/layout/LinearBlockProcessNumbered"/>
    <dgm:cxn modelId="{16AC98CF-2722-45BE-8575-5E4E8E9456D7}" type="presOf" srcId="{161F2E53-FB2B-4319-85FB-B6E213790742}" destId="{6E284056-BC66-4B87-92A2-016052C48733}" srcOrd="0" destOrd="0" presId="urn:microsoft.com/office/officeart/2016/7/layout/LinearBlockProcessNumbered"/>
    <dgm:cxn modelId="{FB31075F-DEE9-40AF-A92A-90B5313E7588}" type="presOf" srcId="{AA19C6F2-A225-4033-BCCD-518983C10DA5}" destId="{D2C99C8C-E010-45C4-A391-A0930E9D4A7F}" srcOrd="0" destOrd="0" presId="urn:microsoft.com/office/officeart/2016/7/layout/LinearBlockProcessNumbered"/>
    <dgm:cxn modelId="{7DC2C709-E650-4564-B545-B95CDB06C89B}" type="presOf" srcId="{6B2F506F-1CDD-4AC5-BBDB-CB6A727E2036}" destId="{9CFDA2BD-3D57-40BF-8DF5-FC508D10AC5A}" srcOrd="0" destOrd="0" presId="urn:microsoft.com/office/officeart/2016/7/layout/LinearBlockProcessNumbered"/>
    <dgm:cxn modelId="{6622F01E-B46F-4039-A0D9-E55439789E56}" type="presOf" srcId="{4ABF50F9-1703-43D2-BF36-FCC686E03CB2}" destId="{BC099F14-16BC-4B39-A4F9-F292C559CA9D}" srcOrd="0" destOrd="0" presId="urn:microsoft.com/office/officeart/2016/7/layout/LinearBlockProcessNumbered"/>
    <dgm:cxn modelId="{E73495E7-0C15-4C9A-BB49-38EE32DEE163}" type="presOf" srcId="{0916184A-7A42-4FCC-8902-4C6E7CA782C4}" destId="{21CFEB2E-F0D5-420E-851D-222193958E34}" srcOrd="0" destOrd="0" presId="urn:microsoft.com/office/officeart/2016/7/layout/LinearBlockProcessNumbered"/>
    <dgm:cxn modelId="{0E2363AC-4425-41C6-B539-AF8B78D115BE}" type="presOf" srcId="{0916184A-7A42-4FCC-8902-4C6E7CA782C4}" destId="{77A73425-997F-484C-A323-81B6D44EFA62}" srcOrd="1" destOrd="0" presId="urn:microsoft.com/office/officeart/2016/7/layout/LinearBlockProcessNumbered"/>
    <dgm:cxn modelId="{8D8ADEC2-8BBB-4947-9F97-CB1D631BA10A}" type="presOf" srcId="{7EEF0B32-2CBD-437F-A82A-AD4E95B22535}" destId="{C4BC15A0-E2A9-40FA-85D9-86270598C325}" srcOrd="1" destOrd="0" presId="urn:microsoft.com/office/officeart/2016/7/layout/LinearBlockProcessNumbered"/>
    <dgm:cxn modelId="{89758DFF-40F1-4130-BAAA-E98D399987A6}" type="presOf" srcId="{7EEF0B32-2CBD-437F-A82A-AD4E95B22535}" destId="{CB3EA6EE-D27D-485B-9D92-9388DC4D1DD6}" srcOrd="0" destOrd="0" presId="urn:microsoft.com/office/officeart/2016/7/layout/LinearBlockProcessNumbered"/>
    <dgm:cxn modelId="{2FDB434F-DCAA-49D4-93F6-DD28567B7DA0}" type="presOf" srcId="{7ED423D9-50E2-4710-A467-B154C3906BDD}" destId="{20BD5BA7-6915-4AA5-9943-096D9DCA5E30}" srcOrd="0" destOrd="0" presId="urn:microsoft.com/office/officeart/2016/7/layout/LinearBlockProcessNumbered"/>
    <dgm:cxn modelId="{8DC273C0-A293-41C5-91E3-57BB1141A6F2}" type="presOf" srcId="{79CD8003-82C0-4470-B453-65BC3E83F45C}" destId="{BBC5010D-2618-4196-AAE2-0E9BE2E954DB}" srcOrd="0" destOrd="0" presId="urn:microsoft.com/office/officeart/2016/7/layout/LinearBlockProcessNumbered"/>
    <dgm:cxn modelId="{EA194D1C-70E0-4DDC-9B81-5D18F5E74F0E}" type="presOf" srcId="{161F2E53-FB2B-4319-85FB-B6E213790742}" destId="{BD77D061-057B-4B39-BCC9-ED5AB7BB37E4}" srcOrd="1" destOrd="0" presId="urn:microsoft.com/office/officeart/2016/7/layout/LinearBlockProcessNumbered"/>
    <dgm:cxn modelId="{2020D2CD-EE75-43CD-A33C-8CFAF22B7AD1}" type="presOf" srcId="{17D0C2B4-5F2C-4F97-A967-63A738C2FDD0}" destId="{925456BB-D0C9-4538-896F-4F31A7D1A5D4}" srcOrd="0" destOrd="0" presId="urn:microsoft.com/office/officeart/2016/7/layout/LinearBlockProcessNumbered"/>
    <dgm:cxn modelId="{60988695-9D23-4F5E-A574-276246CA2734}" type="presOf" srcId="{E41872EC-708F-45A3-96CE-819A9096ABD0}" destId="{3C389ADD-410D-4BC0-A7BE-971FC6D92A72}" srcOrd="0" destOrd="0" presId="urn:microsoft.com/office/officeart/2016/7/layout/LinearBlockProcessNumbered"/>
    <dgm:cxn modelId="{E5B5FA61-B65B-4AD7-93BB-86E87A8694D9}" srcId="{AA19C6F2-A225-4033-BCCD-518983C10DA5}" destId="{5BF102C6-D9FD-4910-A72A-9E179AFA40DE}" srcOrd="2" destOrd="0" parTransId="{0B3BA1B0-38A6-4A74-ABD2-A07521E1A92D}" sibTransId="{17D0C2B4-5F2C-4F97-A967-63A738C2FDD0}"/>
    <dgm:cxn modelId="{31FDF7F1-26F9-49EC-9BBE-568DDB87F774}" srcId="{AA19C6F2-A225-4033-BCCD-518983C10DA5}" destId="{79CD8003-82C0-4470-B453-65BC3E83F45C}" srcOrd="5" destOrd="0" parTransId="{4ADFD92B-02E0-4BAC-AB36-FFEA7F7A4E09}" sibTransId="{9D0AEAA4-7AB8-4112-B304-D2082C7C66A9}"/>
    <dgm:cxn modelId="{0AF5D596-900C-494B-8E3E-AED8331E58DE}" srcId="{AA19C6F2-A225-4033-BCCD-518983C10DA5}" destId="{0916184A-7A42-4FCC-8902-4C6E7CA782C4}" srcOrd="4" destOrd="0" parTransId="{2E84A4E6-23DC-4736-9557-610F50A939E6}" sibTransId="{E41872EC-708F-45A3-96CE-819A9096ABD0}"/>
    <dgm:cxn modelId="{39E58F0E-9BD2-46D2-9F77-134D354FFB3D}" srcId="{AA19C6F2-A225-4033-BCCD-518983C10DA5}" destId="{7EEF0B32-2CBD-437F-A82A-AD4E95B22535}" srcOrd="1" destOrd="0" parTransId="{ED2C0754-3412-4B02-AEC3-E1F0E19D62E5}" sibTransId="{28FCC9EE-7961-4831-B6EF-CA0A43D20638}"/>
    <dgm:cxn modelId="{756B5D1B-C940-4B45-8256-29C0C5229EB8}" type="presOf" srcId="{5BF102C6-D9FD-4910-A72A-9E179AFA40DE}" destId="{954DAAAD-3CB3-4FBF-B4A7-AD9A40FA8901}" srcOrd="0" destOrd="0" presId="urn:microsoft.com/office/officeart/2016/7/layout/LinearBlockProcessNumbered"/>
    <dgm:cxn modelId="{97DEBAC8-0ED9-4BAA-B5BF-DFE1446C324B}" type="presOf" srcId="{28FCC9EE-7961-4831-B6EF-CA0A43D20638}" destId="{3094BEDC-6C64-4944-B329-584EE86D1D97}" srcOrd="0" destOrd="0" presId="urn:microsoft.com/office/officeart/2016/7/layout/LinearBlockProcessNumbered"/>
    <dgm:cxn modelId="{E5A05CD0-927A-42A1-BF8B-43FD39C947C4}" type="presParOf" srcId="{D2C99C8C-E010-45C4-A391-A0930E9D4A7F}" destId="{6DD5A038-AE58-49F3-8BAB-CAA5AC37FAAA}" srcOrd="0" destOrd="0" presId="urn:microsoft.com/office/officeart/2016/7/layout/LinearBlockProcessNumbered"/>
    <dgm:cxn modelId="{1989FBD6-FF0A-490D-98EB-EA1CCD3CAF45}" type="presParOf" srcId="{6DD5A038-AE58-49F3-8BAB-CAA5AC37FAAA}" destId="{6E284056-BC66-4B87-92A2-016052C48733}" srcOrd="0" destOrd="0" presId="urn:microsoft.com/office/officeart/2016/7/layout/LinearBlockProcessNumbered"/>
    <dgm:cxn modelId="{DEFE7BEB-267D-4304-885B-80CB742172DC}" type="presParOf" srcId="{6DD5A038-AE58-49F3-8BAB-CAA5AC37FAAA}" destId="{BC099F14-16BC-4B39-A4F9-F292C559CA9D}" srcOrd="1" destOrd="0" presId="urn:microsoft.com/office/officeart/2016/7/layout/LinearBlockProcessNumbered"/>
    <dgm:cxn modelId="{4E6D90D2-127F-48A5-ACB1-1910D902B3D4}" type="presParOf" srcId="{6DD5A038-AE58-49F3-8BAB-CAA5AC37FAAA}" destId="{BD77D061-057B-4B39-BCC9-ED5AB7BB37E4}" srcOrd="2" destOrd="0" presId="urn:microsoft.com/office/officeart/2016/7/layout/LinearBlockProcessNumbered"/>
    <dgm:cxn modelId="{C9E1D9E0-4C09-4283-8FCC-0FD81E7393D3}" type="presParOf" srcId="{D2C99C8C-E010-45C4-A391-A0930E9D4A7F}" destId="{FAF149E9-807F-4EED-B9B6-36A796CBD105}" srcOrd="1" destOrd="0" presId="urn:microsoft.com/office/officeart/2016/7/layout/LinearBlockProcessNumbered"/>
    <dgm:cxn modelId="{F764145E-4B1A-4B5B-BAAA-CD214C4F3358}" type="presParOf" srcId="{D2C99C8C-E010-45C4-A391-A0930E9D4A7F}" destId="{6AB4C155-9F91-4B5F-A977-6C041C4229E2}" srcOrd="2" destOrd="0" presId="urn:microsoft.com/office/officeart/2016/7/layout/LinearBlockProcessNumbered"/>
    <dgm:cxn modelId="{46973CF8-0FF8-400F-8A81-D8BA849780AC}" type="presParOf" srcId="{6AB4C155-9F91-4B5F-A977-6C041C4229E2}" destId="{CB3EA6EE-D27D-485B-9D92-9388DC4D1DD6}" srcOrd="0" destOrd="0" presId="urn:microsoft.com/office/officeart/2016/7/layout/LinearBlockProcessNumbered"/>
    <dgm:cxn modelId="{EC339FDF-1BD4-476F-89F8-B29FB3A4A598}" type="presParOf" srcId="{6AB4C155-9F91-4B5F-A977-6C041C4229E2}" destId="{3094BEDC-6C64-4944-B329-584EE86D1D97}" srcOrd="1" destOrd="0" presId="urn:microsoft.com/office/officeart/2016/7/layout/LinearBlockProcessNumbered"/>
    <dgm:cxn modelId="{1331F0E5-ADE4-4BE6-856C-79EB79AA9746}" type="presParOf" srcId="{6AB4C155-9F91-4B5F-A977-6C041C4229E2}" destId="{C4BC15A0-E2A9-40FA-85D9-86270598C325}" srcOrd="2" destOrd="0" presId="urn:microsoft.com/office/officeart/2016/7/layout/LinearBlockProcessNumbered"/>
    <dgm:cxn modelId="{2579C68E-302A-4E3B-9DD3-3088BA8BA8AA}" type="presParOf" srcId="{D2C99C8C-E010-45C4-A391-A0930E9D4A7F}" destId="{C21EBB46-E553-479E-83EC-E3D32B4432FB}" srcOrd="3" destOrd="0" presId="urn:microsoft.com/office/officeart/2016/7/layout/LinearBlockProcessNumbered"/>
    <dgm:cxn modelId="{44618B81-7465-4445-A4CA-E857B78197AE}" type="presParOf" srcId="{D2C99C8C-E010-45C4-A391-A0930E9D4A7F}" destId="{1C75C990-72B9-4507-94C7-10FEE7E0B6EE}" srcOrd="4" destOrd="0" presId="urn:microsoft.com/office/officeart/2016/7/layout/LinearBlockProcessNumbered"/>
    <dgm:cxn modelId="{55AA548B-0315-47E0-BC08-768E9604B8DA}" type="presParOf" srcId="{1C75C990-72B9-4507-94C7-10FEE7E0B6EE}" destId="{954DAAAD-3CB3-4FBF-B4A7-AD9A40FA8901}" srcOrd="0" destOrd="0" presId="urn:microsoft.com/office/officeart/2016/7/layout/LinearBlockProcessNumbered"/>
    <dgm:cxn modelId="{9078D543-429D-4563-84B5-27CF945E07F1}" type="presParOf" srcId="{1C75C990-72B9-4507-94C7-10FEE7E0B6EE}" destId="{925456BB-D0C9-4538-896F-4F31A7D1A5D4}" srcOrd="1" destOrd="0" presId="urn:microsoft.com/office/officeart/2016/7/layout/LinearBlockProcessNumbered"/>
    <dgm:cxn modelId="{8F8ABA95-E4C9-491A-BA12-0049CCC301CE}" type="presParOf" srcId="{1C75C990-72B9-4507-94C7-10FEE7E0B6EE}" destId="{131F56E9-BCDD-41CB-AC16-E11D3E0BA78E}" srcOrd="2" destOrd="0" presId="urn:microsoft.com/office/officeart/2016/7/layout/LinearBlockProcessNumbered"/>
    <dgm:cxn modelId="{E0488564-A4F1-468B-BAA0-0F0216740D61}" type="presParOf" srcId="{D2C99C8C-E010-45C4-A391-A0930E9D4A7F}" destId="{ADADA93F-D0AD-47A3-B209-3FC640318731}" srcOrd="5" destOrd="0" presId="urn:microsoft.com/office/officeart/2016/7/layout/LinearBlockProcessNumbered"/>
    <dgm:cxn modelId="{3FA656E9-C8A6-4040-8B55-2E798082F660}" type="presParOf" srcId="{D2C99C8C-E010-45C4-A391-A0930E9D4A7F}" destId="{E0C67B9C-6D4A-406E-9D02-78CD773479CD}" srcOrd="6" destOrd="0" presId="urn:microsoft.com/office/officeart/2016/7/layout/LinearBlockProcessNumbered"/>
    <dgm:cxn modelId="{35960813-4988-4DAD-BB2E-0CACA33BBFA4}" type="presParOf" srcId="{E0C67B9C-6D4A-406E-9D02-78CD773479CD}" destId="{9CFDA2BD-3D57-40BF-8DF5-FC508D10AC5A}" srcOrd="0" destOrd="0" presId="urn:microsoft.com/office/officeart/2016/7/layout/LinearBlockProcessNumbered"/>
    <dgm:cxn modelId="{14570079-8D46-46DA-B53B-26A50650EA87}" type="presParOf" srcId="{E0C67B9C-6D4A-406E-9D02-78CD773479CD}" destId="{20BD5BA7-6915-4AA5-9943-096D9DCA5E30}" srcOrd="1" destOrd="0" presId="urn:microsoft.com/office/officeart/2016/7/layout/LinearBlockProcessNumbered"/>
    <dgm:cxn modelId="{28BC4555-2C20-42F6-AE0A-7353964DCEC8}" type="presParOf" srcId="{E0C67B9C-6D4A-406E-9D02-78CD773479CD}" destId="{7C894C63-9340-47C7-ACC9-CE95383B6FF7}" srcOrd="2" destOrd="0" presId="urn:microsoft.com/office/officeart/2016/7/layout/LinearBlockProcessNumbered"/>
    <dgm:cxn modelId="{343B25F0-6F12-42C5-B698-CA59338D1E72}" type="presParOf" srcId="{D2C99C8C-E010-45C4-A391-A0930E9D4A7F}" destId="{43123596-754C-4C31-B054-FC11A9E6CB98}" srcOrd="7" destOrd="0" presId="urn:microsoft.com/office/officeart/2016/7/layout/LinearBlockProcessNumbered"/>
    <dgm:cxn modelId="{38105D9D-F7B4-41CB-B7E6-19AFDB5B891A}" type="presParOf" srcId="{D2C99C8C-E010-45C4-A391-A0930E9D4A7F}" destId="{064CCE43-3F0F-4C52-A44E-1938AA66FC84}" srcOrd="8" destOrd="0" presId="urn:microsoft.com/office/officeart/2016/7/layout/LinearBlockProcessNumbered"/>
    <dgm:cxn modelId="{AEDD4004-4535-4AE5-9349-2F4EE4D77D31}" type="presParOf" srcId="{064CCE43-3F0F-4C52-A44E-1938AA66FC84}" destId="{21CFEB2E-F0D5-420E-851D-222193958E34}" srcOrd="0" destOrd="0" presId="urn:microsoft.com/office/officeart/2016/7/layout/LinearBlockProcessNumbered"/>
    <dgm:cxn modelId="{2FEE72FD-018E-4D53-9AE5-701FBE86919A}" type="presParOf" srcId="{064CCE43-3F0F-4C52-A44E-1938AA66FC84}" destId="{3C389ADD-410D-4BC0-A7BE-971FC6D92A72}" srcOrd="1" destOrd="0" presId="urn:microsoft.com/office/officeart/2016/7/layout/LinearBlockProcessNumbered"/>
    <dgm:cxn modelId="{611E936B-2524-407A-8668-1644BDE2E0FC}" type="presParOf" srcId="{064CCE43-3F0F-4C52-A44E-1938AA66FC84}" destId="{77A73425-997F-484C-A323-81B6D44EFA62}" srcOrd="2" destOrd="0" presId="urn:microsoft.com/office/officeart/2016/7/layout/LinearBlockProcessNumbered"/>
    <dgm:cxn modelId="{50FED05F-08D5-4C8C-A56E-F0E955EF7EBE}" type="presParOf" srcId="{D2C99C8C-E010-45C4-A391-A0930E9D4A7F}" destId="{52557E9F-DFD6-44AE-97B6-8D134DD6E32C}" srcOrd="9" destOrd="0" presId="urn:microsoft.com/office/officeart/2016/7/layout/LinearBlockProcessNumbered"/>
    <dgm:cxn modelId="{014ACE2C-CAA0-4DE5-9F57-7BF5A0C3E149}" type="presParOf" srcId="{D2C99C8C-E010-45C4-A391-A0930E9D4A7F}" destId="{A8718497-28CD-438B-854B-AF44709B1654}" srcOrd="10" destOrd="0" presId="urn:microsoft.com/office/officeart/2016/7/layout/LinearBlockProcessNumbered"/>
    <dgm:cxn modelId="{BCF53C31-D441-4420-8CBE-04E087B0D512}" type="presParOf" srcId="{A8718497-28CD-438B-854B-AF44709B1654}" destId="{BBC5010D-2618-4196-AAE2-0E9BE2E954DB}" srcOrd="0" destOrd="0" presId="urn:microsoft.com/office/officeart/2016/7/layout/LinearBlockProcessNumbered"/>
    <dgm:cxn modelId="{4608A7B5-989F-4856-8CCB-E5EA4E222EEB}" type="presParOf" srcId="{A8718497-28CD-438B-854B-AF44709B1654}" destId="{6E289C15-4CF9-4AAE-9777-45930A27383E}" srcOrd="1" destOrd="0" presId="urn:microsoft.com/office/officeart/2016/7/layout/LinearBlockProcessNumbered"/>
    <dgm:cxn modelId="{70F86FA1-BBC6-4062-A46C-3AC2FF521AD0}" type="presParOf" srcId="{A8718497-28CD-438B-854B-AF44709B1654}" destId="{C0BBEC45-A4D9-4457-85E4-D7DB4BC33A8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8F846E-916C-4F68-A2AC-82DABFFFDD36}" type="doc">
      <dgm:prSet loTypeId="urn:microsoft.com/office/officeart/2005/8/layout/chevron1" loCatId="Inbox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060C9CB-A066-48E0-B1EA-2BA0E43743A5}">
      <dgm:prSet/>
      <dgm:spPr/>
      <dgm:t>
        <a:bodyPr/>
        <a:lstStyle/>
        <a:p>
          <a:r>
            <a:rPr lang="en-US" baseline="0"/>
            <a:t>Annual income, FICO score, length of employment, rate charged on loan and amount borrowed should have intuitively predicted which loans would be charged off or fully paid. </a:t>
          </a:r>
          <a:endParaRPr lang="en-US"/>
        </a:p>
      </dgm:t>
    </dgm:pt>
    <dgm:pt modelId="{08046269-F53D-4726-B80E-C4C671763E37}" type="parTrans" cxnId="{569916E6-A82E-423C-8962-B4994D93417D}">
      <dgm:prSet/>
      <dgm:spPr/>
      <dgm:t>
        <a:bodyPr/>
        <a:lstStyle/>
        <a:p>
          <a:endParaRPr lang="en-US"/>
        </a:p>
      </dgm:t>
    </dgm:pt>
    <dgm:pt modelId="{C3DE0C11-1BD1-494D-B38A-1EABCAADB5CB}" type="sibTrans" cxnId="{569916E6-A82E-423C-8962-B4994D93417D}">
      <dgm:prSet/>
      <dgm:spPr/>
      <dgm:t>
        <a:bodyPr/>
        <a:lstStyle/>
        <a:p>
          <a:endParaRPr lang="en-US"/>
        </a:p>
      </dgm:t>
    </dgm:pt>
    <dgm:pt modelId="{095033DE-F8AC-48A4-883E-F7655D499FCB}">
      <dgm:prSet/>
      <dgm:spPr/>
      <dgm:t>
        <a:bodyPr/>
        <a:lstStyle/>
        <a:p>
          <a:r>
            <a:rPr lang="en-US" baseline="0"/>
            <a:t>The more one makes, the easier it is to pay off debt or the better the credit score, the better the credit risk.</a:t>
          </a:r>
          <a:endParaRPr lang="en-US"/>
        </a:p>
      </dgm:t>
    </dgm:pt>
    <dgm:pt modelId="{ACA20DF0-FF57-4B50-AE55-B5B5D0E9A6BF}" type="parTrans" cxnId="{38FCA71B-9D98-4F86-9E7E-7C3A887EA7F5}">
      <dgm:prSet/>
      <dgm:spPr/>
      <dgm:t>
        <a:bodyPr/>
        <a:lstStyle/>
        <a:p>
          <a:endParaRPr lang="en-US"/>
        </a:p>
      </dgm:t>
    </dgm:pt>
    <dgm:pt modelId="{77E996B5-60F0-41C4-85E8-6799BE281944}" type="sibTrans" cxnId="{38FCA71B-9D98-4F86-9E7E-7C3A887EA7F5}">
      <dgm:prSet/>
      <dgm:spPr/>
      <dgm:t>
        <a:bodyPr/>
        <a:lstStyle/>
        <a:p>
          <a:endParaRPr lang="en-US"/>
        </a:p>
      </dgm:t>
    </dgm:pt>
    <dgm:pt modelId="{4F0EF88B-85F3-46B8-B5D3-45AF1581DEF1}" type="pres">
      <dgm:prSet presAssocID="{4F8F846E-916C-4F68-A2AC-82DABFFFDD3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267353-00A4-4DBB-BC5C-D7E7105734BE}" type="pres">
      <dgm:prSet presAssocID="{A060C9CB-A066-48E0-B1EA-2BA0E43743A5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78032E-0385-4769-800C-BF0B11B2FA4F}" type="pres">
      <dgm:prSet presAssocID="{C3DE0C11-1BD1-494D-B38A-1EABCAADB5CB}" presName="parTxOnlySpace" presStyleCnt="0"/>
      <dgm:spPr/>
    </dgm:pt>
    <dgm:pt modelId="{9E56F61A-755D-4FFC-B51C-8B7DF16282AB}" type="pres">
      <dgm:prSet presAssocID="{095033DE-F8AC-48A4-883E-F7655D499FCB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4D3F2B-B7CF-4DE6-B493-482C84009B96}" type="presOf" srcId="{A060C9CB-A066-48E0-B1EA-2BA0E43743A5}" destId="{48267353-00A4-4DBB-BC5C-D7E7105734BE}" srcOrd="0" destOrd="0" presId="urn:microsoft.com/office/officeart/2005/8/layout/chevron1"/>
    <dgm:cxn modelId="{38FCA71B-9D98-4F86-9E7E-7C3A887EA7F5}" srcId="{4F8F846E-916C-4F68-A2AC-82DABFFFDD36}" destId="{095033DE-F8AC-48A4-883E-F7655D499FCB}" srcOrd="1" destOrd="0" parTransId="{ACA20DF0-FF57-4B50-AE55-B5B5D0E9A6BF}" sibTransId="{77E996B5-60F0-41C4-85E8-6799BE281944}"/>
    <dgm:cxn modelId="{569916E6-A82E-423C-8962-B4994D93417D}" srcId="{4F8F846E-916C-4F68-A2AC-82DABFFFDD36}" destId="{A060C9CB-A066-48E0-B1EA-2BA0E43743A5}" srcOrd="0" destOrd="0" parTransId="{08046269-F53D-4726-B80E-C4C671763E37}" sibTransId="{C3DE0C11-1BD1-494D-B38A-1EABCAADB5CB}"/>
    <dgm:cxn modelId="{1DEADA16-3F40-40FB-9CD7-E9E0F2ADCCFE}" type="presOf" srcId="{4F8F846E-916C-4F68-A2AC-82DABFFFDD36}" destId="{4F0EF88B-85F3-46B8-B5D3-45AF1581DEF1}" srcOrd="0" destOrd="0" presId="urn:microsoft.com/office/officeart/2005/8/layout/chevron1"/>
    <dgm:cxn modelId="{002A27C1-06AF-46F2-8842-0FF07EDEE66B}" type="presOf" srcId="{095033DE-F8AC-48A4-883E-F7655D499FCB}" destId="{9E56F61A-755D-4FFC-B51C-8B7DF16282AB}" srcOrd="0" destOrd="0" presId="urn:microsoft.com/office/officeart/2005/8/layout/chevron1"/>
    <dgm:cxn modelId="{074DE75E-C0A9-49D1-900C-C01379A274ED}" type="presParOf" srcId="{4F0EF88B-85F3-46B8-B5D3-45AF1581DEF1}" destId="{48267353-00A4-4DBB-BC5C-D7E7105734BE}" srcOrd="0" destOrd="0" presId="urn:microsoft.com/office/officeart/2005/8/layout/chevron1"/>
    <dgm:cxn modelId="{C8FDA69C-B211-4BBC-AF17-4BB69F450A88}" type="presParOf" srcId="{4F0EF88B-85F3-46B8-B5D3-45AF1581DEF1}" destId="{4E78032E-0385-4769-800C-BF0B11B2FA4F}" srcOrd="1" destOrd="0" presId="urn:microsoft.com/office/officeart/2005/8/layout/chevron1"/>
    <dgm:cxn modelId="{CABFD830-4EE7-4ECD-9A1A-9B7E59A7EB43}" type="presParOf" srcId="{4F0EF88B-85F3-46B8-B5D3-45AF1581DEF1}" destId="{9E56F61A-755D-4FFC-B51C-8B7DF16282AB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990167-1577-407E-B628-F5CB0EC02016}" type="doc">
      <dgm:prSet loTypeId="urn:microsoft.com/office/officeart/2005/8/layout/chevron1" loCatId="Inbox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9421849-6ACF-4C9C-9F2E-1D2422D0AFCF}">
      <dgm:prSet/>
      <dgm:spPr/>
      <dgm:t>
        <a:bodyPr/>
        <a:lstStyle/>
        <a:p>
          <a:r>
            <a:rPr lang="en-US" baseline="0" dirty="0"/>
            <a:t>In considering why the model failed, it seems likely that I did not have enough features despite low multicollinearity among them.   </a:t>
          </a:r>
          <a:endParaRPr lang="en-US" dirty="0"/>
        </a:p>
      </dgm:t>
    </dgm:pt>
    <dgm:pt modelId="{B0EC6F94-91E8-450D-9642-3726E91472C5}" type="parTrans" cxnId="{27DD6F77-C9DC-4279-B5C6-9B32432F98A1}">
      <dgm:prSet/>
      <dgm:spPr/>
      <dgm:t>
        <a:bodyPr/>
        <a:lstStyle/>
        <a:p>
          <a:endParaRPr lang="en-US"/>
        </a:p>
      </dgm:t>
    </dgm:pt>
    <dgm:pt modelId="{78B48E13-5E53-46CF-9B5F-24F954DAE0B1}" type="sibTrans" cxnId="{27DD6F77-C9DC-4279-B5C6-9B32432F98A1}">
      <dgm:prSet/>
      <dgm:spPr/>
      <dgm:t>
        <a:bodyPr/>
        <a:lstStyle/>
        <a:p>
          <a:endParaRPr lang="en-US"/>
        </a:p>
      </dgm:t>
    </dgm:pt>
    <dgm:pt modelId="{89BB836E-9935-4F06-9D22-7177FCF8D2EB}">
      <dgm:prSet/>
      <dgm:spPr/>
      <dgm:t>
        <a:bodyPr/>
        <a:lstStyle/>
        <a:p>
          <a:r>
            <a:rPr lang="en-US" baseline="0"/>
            <a:t>There must be more subtle factors at work.  For future work, I would incorporate as many features as possible and then perhaps let the machine learning algo pick the ones that have some predictive power.</a:t>
          </a:r>
          <a:endParaRPr lang="en-US"/>
        </a:p>
      </dgm:t>
    </dgm:pt>
    <dgm:pt modelId="{A908F4D4-8FF3-4CD2-9CF1-B9BC79EAFFC7}" type="parTrans" cxnId="{30B46852-3FD8-4122-9F57-22AA765E0D5F}">
      <dgm:prSet/>
      <dgm:spPr/>
      <dgm:t>
        <a:bodyPr/>
        <a:lstStyle/>
        <a:p>
          <a:endParaRPr lang="en-US"/>
        </a:p>
      </dgm:t>
    </dgm:pt>
    <dgm:pt modelId="{C9673250-AC93-46B9-8245-92F5D1B2936E}" type="sibTrans" cxnId="{30B46852-3FD8-4122-9F57-22AA765E0D5F}">
      <dgm:prSet/>
      <dgm:spPr/>
      <dgm:t>
        <a:bodyPr/>
        <a:lstStyle/>
        <a:p>
          <a:endParaRPr lang="en-US"/>
        </a:p>
      </dgm:t>
    </dgm:pt>
    <dgm:pt modelId="{221A6981-DE67-4FD7-8F97-AF6FC40ADA19}">
      <dgm:prSet/>
      <dgm:spPr/>
      <dgm:t>
        <a:bodyPr/>
        <a:lstStyle/>
        <a:p>
          <a:r>
            <a:rPr lang="en-US" baseline="0"/>
            <a:t>In studying some other people's work, this seems like the best choice. </a:t>
          </a:r>
          <a:endParaRPr lang="en-US"/>
        </a:p>
      </dgm:t>
    </dgm:pt>
    <dgm:pt modelId="{7FC9014D-5F9F-400A-A8B6-1B2413051B4F}" type="parTrans" cxnId="{2685D38A-F779-4C84-90B2-2DA99EAAF831}">
      <dgm:prSet/>
      <dgm:spPr/>
      <dgm:t>
        <a:bodyPr/>
        <a:lstStyle/>
        <a:p>
          <a:endParaRPr lang="en-US"/>
        </a:p>
      </dgm:t>
    </dgm:pt>
    <dgm:pt modelId="{97024017-71E7-4C65-A3D0-5771FF58CAD6}" type="sibTrans" cxnId="{2685D38A-F779-4C84-90B2-2DA99EAAF831}">
      <dgm:prSet/>
      <dgm:spPr/>
      <dgm:t>
        <a:bodyPr/>
        <a:lstStyle/>
        <a:p>
          <a:endParaRPr lang="en-US"/>
        </a:p>
      </dgm:t>
    </dgm:pt>
    <dgm:pt modelId="{C1C33A80-B54A-4F5B-A513-924B623657A4}" type="pres">
      <dgm:prSet presAssocID="{25990167-1577-407E-B628-F5CB0EC020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30659F-945C-459F-A0B3-68C18D750AEA}" type="pres">
      <dgm:prSet presAssocID="{A9421849-6ACF-4C9C-9F2E-1D2422D0AFC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1E88AD-4F31-4DBD-ABE7-DF190DB6B451}" type="pres">
      <dgm:prSet presAssocID="{78B48E13-5E53-46CF-9B5F-24F954DAE0B1}" presName="parTxOnlySpace" presStyleCnt="0"/>
      <dgm:spPr/>
    </dgm:pt>
    <dgm:pt modelId="{1A5130A7-007B-4181-AAFD-30AB649AB928}" type="pres">
      <dgm:prSet presAssocID="{89BB836E-9935-4F06-9D22-7177FCF8D2E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E2D383-2169-4D5C-810E-C2D623E24497}" type="pres">
      <dgm:prSet presAssocID="{C9673250-AC93-46B9-8245-92F5D1B2936E}" presName="parTxOnlySpace" presStyleCnt="0"/>
      <dgm:spPr/>
    </dgm:pt>
    <dgm:pt modelId="{745538FB-8150-4BE9-BCF4-E34EC0FA65F5}" type="pres">
      <dgm:prSet presAssocID="{221A6981-DE67-4FD7-8F97-AF6FC40ADA1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A3708E-FB50-4CA2-A5C1-3E870169FCF1}" type="presOf" srcId="{25990167-1577-407E-B628-F5CB0EC02016}" destId="{C1C33A80-B54A-4F5B-A513-924B623657A4}" srcOrd="0" destOrd="0" presId="urn:microsoft.com/office/officeart/2005/8/layout/chevron1"/>
    <dgm:cxn modelId="{30B46852-3FD8-4122-9F57-22AA765E0D5F}" srcId="{25990167-1577-407E-B628-F5CB0EC02016}" destId="{89BB836E-9935-4F06-9D22-7177FCF8D2EB}" srcOrd="1" destOrd="0" parTransId="{A908F4D4-8FF3-4CD2-9CF1-B9BC79EAFFC7}" sibTransId="{C9673250-AC93-46B9-8245-92F5D1B2936E}"/>
    <dgm:cxn modelId="{2685D38A-F779-4C84-90B2-2DA99EAAF831}" srcId="{25990167-1577-407E-B628-F5CB0EC02016}" destId="{221A6981-DE67-4FD7-8F97-AF6FC40ADA19}" srcOrd="2" destOrd="0" parTransId="{7FC9014D-5F9F-400A-A8B6-1B2413051B4F}" sibTransId="{97024017-71E7-4C65-A3D0-5771FF58CAD6}"/>
    <dgm:cxn modelId="{27DD6F77-C9DC-4279-B5C6-9B32432F98A1}" srcId="{25990167-1577-407E-B628-F5CB0EC02016}" destId="{A9421849-6ACF-4C9C-9F2E-1D2422D0AFCF}" srcOrd="0" destOrd="0" parTransId="{B0EC6F94-91E8-450D-9642-3726E91472C5}" sibTransId="{78B48E13-5E53-46CF-9B5F-24F954DAE0B1}"/>
    <dgm:cxn modelId="{E06BA4AC-89ED-4F21-B8F6-042F6112050D}" type="presOf" srcId="{221A6981-DE67-4FD7-8F97-AF6FC40ADA19}" destId="{745538FB-8150-4BE9-BCF4-E34EC0FA65F5}" srcOrd="0" destOrd="0" presId="urn:microsoft.com/office/officeart/2005/8/layout/chevron1"/>
    <dgm:cxn modelId="{5863B0E1-93A4-4EE0-BCE9-2C7198A94561}" type="presOf" srcId="{89BB836E-9935-4F06-9D22-7177FCF8D2EB}" destId="{1A5130A7-007B-4181-AAFD-30AB649AB928}" srcOrd="0" destOrd="0" presId="urn:microsoft.com/office/officeart/2005/8/layout/chevron1"/>
    <dgm:cxn modelId="{113915A4-3F6E-446F-A0CF-B0888C312B56}" type="presOf" srcId="{A9421849-6ACF-4C9C-9F2E-1D2422D0AFCF}" destId="{BB30659F-945C-459F-A0B3-68C18D750AEA}" srcOrd="0" destOrd="0" presId="urn:microsoft.com/office/officeart/2005/8/layout/chevron1"/>
    <dgm:cxn modelId="{6A1C969B-6B50-45CA-99EF-184EB01D2B9C}" type="presParOf" srcId="{C1C33A80-B54A-4F5B-A513-924B623657A4}" destId="{BB30659F-945C-459F-A0B3-68C18D750AEA}" srcOrd="0" destOrd="0" presId="urn:microsoft.com/office/officeart/2005/8/layout/chevron1"/>
    <dgm:cxn modelId="{7B07E427-D50D-4062-AB68-1F8EE2B3CD3A}" type="presParOf" srcId="{C1C33A80-B54A-4F5B-A513-924B623657A4}" destId="{DC1E88AD-4F31-4DBD-ABE7-DF190DB6B451}" srcOrd="1" destOrd="0" presId="urn:microsoft.com/office/officeart/2005/8/layout/chevron1"/>
    <dgm:cxn modelId="{0B8D4DA0-D0D0-4974-BE7F-0FD38CB025AC}" type="presParOf" srcId="{C1C33A80-B54A-4F5B-A513-924B623657A4}" destId="{1A5130A7-007B-4181-AAFD-30AB649AB928}" srcOrd="2" destOrd="0" presId="urn:microsoft.com/office/officeart/2005/8/layout/chevron1"/>
    <dgm:cxn modelId="{0B7E7D5F-18B2-4E0F-9F6D-298F66B5B942}" type="presParOf" srcId="{C1C33A80-B54A-4F5B-A513-924B623657A4}" destId="{2AE2D383-2169-4D5C-810E-C2D623E24497}" srcOrd="3" destOrd="0" presId="urn:microsoft.com/office/officeart/2005/8/layout/chevron1"/>
    <dgm:cxn modelId="{1DEA97E4-5CE9-419F-839C-887503A176CB}" type="presParOf" srcId="{C1C33A80-B54A-4F5B-A513-924B623657A4}" destId="{745538FB-8150-4BE9-BCF4-E34EC0FA65F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083499-DCA8-4231-9DF2-869FA6D2AC97}" type="doc">
      <dgm:prSet loTypeId="urn:microsoft.com/office/officeart/2005/8/layout/hierarchy2" loCatId="Inbox" qsTypeId="urn:microsoft.com/office/officeart/2005/8/quickstyle/simple4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A5C2EB46-44BA-4D24-A23C-26DCE628280E}">
      <dgm:prSet/>
      <dgm:spPr/>
      <dgm:t>
        <a:bodyPr/>
        <a:lstStyle/>
        <a:p>
          <a:r>
            <a:rPr lang="en-US" baseline="0"/>
            <a:t>Earlier in the course, I kept saying to myself, you could just do this in MS Excel and not have to write much code.  </a:t>
          </a:r>
          <a:endParaRPr lang="en-US"/>
        </a:p>
      </dgm:t>
    </dgm:pt>
    <dgm:pt modelId="{15A079ED-0872-4A72-8FD9-17CB86FC62E0}" type="parTrans" cxnId="{D0DE85B0-93E8-4E1D-98F2-97644B1959EA}">
      <dgm:prSet/>
      <dgm:spPr/>
      <dgm:t>
        <a:bodyPr/>
        <a:lstStyle/>
        <a:p>
          <a:endParaRPr lang="en-US"/>
        </a:p>
      </dgm:t>
    </dgm:pt>
    <dgm:pt modelId="{06EF1E77-68E9-494A-9F35-EF2B2DF8DD6F}" type="sibTrans" cxnId="{D0DE85B0-93E8-4E1D-98F2-97644B1959EA}">
      <dgm:prSet/>
      <dgm:spPr/>
      <dgm:t>
        <a:bodyPr/>
        <a:lstStyle/>
        <a:p>
          <a:endParaRPr lang="en-US"/>
        </a:p>
      </dgm:t>
    </dgm:pt>
    <dgm:pt modelId="{D9F5D36C-3F4E-4A6C-B9E1-1730AACF1137}">
      <dgm:prSet/>
      <dgm:spPr/>
      <dgm:t>
        <a:bodyPr/>
        <a:lstStyle/>
        <a:p>
          <a:r>
            <a:rPr lang="en-US" baseline="0"/>
            <a:t>Now, I see how wrong I was.  Try simply loading this Lending Club dataset into Excel and I'll see you in about five minutes.   </a:t>
          </a:r>
          <a:br>
            <a:rPr lang="en-US" baseline="0"/>
          </a:br>
          <a:endParaRPr lang="en-US"/>
        </a:p>
      </dgm:t>
    </dgm:pt>
    <dgm:pt modelId="{D1F798C9-110B-4520-8BB3-59AC45626324}" type="parTrans" cxnId="{6ED9E484-3916-495D-8ECD-D60052F08BF1}">
      <dgm:prSet/>
      <dgm:spPr/>
      <dgm:t>
        <a:bodyPr/>
        <a:lstStyle/>
        <a:p>
          <a:endParaRPr lang="en-US"/>
        </a:p>
      </dgm:t>
    </dgm:pt>
    <dgm:pt modelId="{D0BE453F-1B18-4F0D-BA86-E14E4FE95D50}" type="sibTrans" cxnId="{6ED9E484-3916-495D-8ECD-D60052F08BF1}">
      <dgm:prSet/>
      <dgm:spPr/>
      <dgm:t>
        <a:bodyPr/>
        <a:lstStyle/>
        <a:p>
          <a:endParaRPr lang="en-US"/>
        </a:p>
      </dgm:t>
    </dgm:pt>
    <dgm:pt modelId="{47FE2050-F076-4E5A-AAEA-696487E4EBD3}">
      <dgm:prSet/>
      <dgm:spPr/>
      <dgm:t>
        <a:bodyPr/>
        <a:lstStyle/>
        <a:p>
          <a:r>
            <a:rPr lang="en-US" baseline="0"/>
            <a:t>After learning a bit of pandas, I have come to see the power of dataframes and python.  When dealing with data, you need the best tools. </a:t>
          </a:r>
          <a:endParaRPr lang="en-US"/>
        </a:p>
      </dgm:t>
    </dgm:pt>
    <dgm:pt modelId="{E2AF430B-F02F-476E-92DF-037EB7B78901}" type="parTrans" cxnId="{D4ED2C44-3C07-46C7-8507-CF2DD6EAC73A}">
      <dgm:prSet/>
      <dgm:spPr/>
      <dgm:t>
        <a:bodyPr/>
        <a:lstStyle/>
        <a:p>
          <a:endParaRPr lang="en-US"/>
        </a:p>
      </dgm:t>
    </dgm:pt>
    <dgm:pt modelId="{F724F9AE-8A28-48D1-9FA0-784FDF7A7A9B}" type="sibTrans" cxnId="{D4ED2C44-3C07-46C7-8507-CF2DD6EAC73A}">
      <dgm:prSet/>
      <dgm:spPr/>
      <dgm:t>
        <a:bodyPr/>
        <a:lstStyle/>
        <a:p>
          <a:endParaRPr lang="en-US"/>
        </a:p>
      </dgm:t>
    </dgm:pt>
    <dgm:pt modelId="{EFECD0B9-D3EF-476D-8A23-1A8B3A1A963A}" type="pres">
      <dgm:prSet presAssocID="{F9083499-DCA8-4231-9DF2-869FA6D2AC9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8D37D4-591F-4EF4-899B-22D867DD777C}" type="pres">
      <dgm:prSet presAssocID="{A5C2EB46-44BA-4D24-A23C-26DCE628280E}" presName="root1" presStyleCnt="0"/>
      <dgm:spPr/>
    </dgm:pt>
    <dgm:pt modelId="{1CB691F6-79F6-400F-940E-6752F4C72480}" type="pres">
      <dgm:prSet presAssocID="{A5C2EB46-44BA-4D24-A23C-26DCE628280E}" presName="LevelOneTextNod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99CD4-5479-4E4D-840D-312EEEE859C0}" type="pres">
      <dgm:prSet presAssocID="{A5C2EB46-44BA-4D24-A23C-26DCE628280E}" presName="level2hierChild" presStyleCnt="0"/>
      <dgm:spPr/>
    </dgm:pt>
    <dgm:pt modelId="{D8E2B80D-CB9D-41A4-85DB-B32C5993AB6A}" type="pres">
      <dgm:prSet presAssocID="{D9F5D36C-3F4E-4A6C-B9E1-1730AACF1137}" presName="root1" presStyleCnt="0"/>
      <dgm:spPr/>
    </dgm:pt>
    <dgm:pt modelId="{87A98FCC-7808-4EA5-845D-B6825A308388}" type="pres">
      <dgm:prSet presAssocID="{D9F5D36C-3F4E-4A6C-B9E1-1730AACF1137}" presName="LevelOneTextNod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EB890E-6DAC-453E-85BC-3C8D99A64505}" type="pres">
      <dgm:prSet presAssocID="{D9F5D36C-3F4E-4A6C-B9E1-1730AACF1137}" presName="level2hierChild" presStyleCnt="0"/>
      <dgm:spPr/>
    </dgm:pt>
    <dgm:pt modelId="{10687670-A6E6-4AEC-8947-83A3F03DBFE1}" type="pres">
      <dgm:prSet presAssocID="{47FE2050-F076-4E5A-AAEA-696487E4EBD3}" presName="root1" presStyleCnt="0"/>
      <dgm:spPr/>
    </dgm:pt>
    <dgm:pt modelId="{CE4E71D0-69FF-43C8-9C24-C985E2BA9BF5}" type="pres">
      <dgm:prSet presAssocID="{47FE2050-F076-4E5A-AAEA-696487E4EBD3}" presName="LevelOneTextNod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E86C4E-CE81-4299-8317-6A88143B9B18}" type="pres">
      <dgm:prSet presAssocID="{47FE2050-F076-4E5A-AAEA-696487E4EBD3}" presName="level2hierChild" presStyleCnt="0"/>
      <dgm:spPr/>
    </dgm:pt>
  </dgm:ptLst>
  <dgm:cxnLst>
    <dgm:cxn modelId="{D4ED2C44-3C07-46C7-8507-CF2DD6EAC73A}" srcId="{F9083499-DCA8-4231-9DF2-869FA6D2AC97}" destId="{47FE2050-F076-4E5A-AAEA-696487E4EBD3}" srcOrd="2" destOrd="0" parTransId="{E2AF430B-F02F-476E-92DF-037EB7B78901}" sibTransId="{F724F9AE-8A28-48D1-9FA0-784FDF7A7A9B}"/>
    <dgm:cxn modelId="{6ED9E484-3916-495D-8ECD-D60052F08BF1}" srcId="{F9083499-DCA8-4231-9DF2-869FA6D2AC97}" destId="{D9F5D36C-3F4E-4A6C-B9E1-1730AACF1137}" srcOrd="1" destOrd="0" parTransId="{D1F798C9-110B-4520-8BB3-59AC45626324}" sibTransId="{D0BE453F-1B18-4F0D-BA86-E14E4FE95D50}"/>
    <dgm:cxn modelId="{D6F997FF-D71F-4BC0-B828-6850FC3CCC62}" type="presOf" srcId="{F9083499-DCA8-4231-9DF2-869FA6D2AC97}" destId="{EFECD0B9-D3EF-476D-8A23-1A8B3A1A963A}" srcOrd="0" destOrd="0" presId="urn:microsoft.com/office/officeart/2005/8/layout/hierarchy2"/>
    <dgm:cxn modelId="{AE5E7896-2957-40D6-AE90-DE042F6B556C}" type="presOf" srcId="{47FE2050-F076-4E5A-AAEA-696487E4EBD3}" destId="{CE4E71D0-69FF-43C8-9C24-C985E2BA9BF5}" srcOrd="0" destOrd="0" presId="urn:microsoft.com/office/officeart/2005/8/layout/hierarchy2"/>
    <dgm:cxn modelId="{68B160B0-2118-4F38-A3BB-4B514B86759C}" type="presOf" srcId="{D9F5D36C-3F4E-4A6C-B9E1-1730AACF1137}" destId="{87A98FCC-7808-4EA5-845D-B6825A308388}" srcOrd="0" destOrd="0" presId="urn:microsoft.com/office/officeart/2005/8/layout/hierarchy2"/>
    <dgm:cxn modelId="{BB6CAF72-05A5-4985-8BE0-D358B8180465}" type="presOf" srcId="{A5C2EB46-44BA-4D24-A23C-26DCE628280E}" destId="{1CB691F6-79F6-400F-940E-6752F4C72480}" srcOrd="0" destOrd="0" presId="urn:microsoft.com/office/officeart/2005/8/layout/hierarchy2"/>
    <dgm:cxn modelId="{D0DE85B0-93E8-4E1D-98F2-97644B1959EA}" srcId="{F9083499-DCA8-4231-9DF2-869FA6D2AC97}" destId="{A5C2EB46-44BA-4D24-A23C-26DCE628280E}" srcOrd="0" destOrd="0" parTransId="{15A079ED-0872-4A72-8FD9-17CB86FC62E0}" sibTransId="{06EF1E77-68E9-494A-9F35-EF2B2DF8DD6F}"/>
    <dgm:cxn modelId="{1B32F73C-9BDC-4EF0-A158-35BF9E76609C}" type="presParOf" srcId="{EFECD0B9-D3EF-476D-8A23-1A8B3A1A963A}" destId="{3A8D37D4-591F-4EF4-899B-22D867DD777C}" srcOrd="0" destOrd="0" presId="urn:microsoft.com/office/officeart/2005/8/layout/hierarchy2"/>
    <dgm:cxn modelId="{F782BBCC-6614-49C6-AEDA-6EE731EA0568}" type="presParOf" srcId="{3A8D37D4-591F-4EF4-899B-22D867DD777C}" destId="{1CB691F6-79F6-400F-940E-6752F4C72480}" srcOrd="0" destOrd="0" presId="urn:microsoft.com/office/officeart/2005/8/layout/hierarchy2"/>
    <dgm:cxn modelId="{D26CED4D-8E64-4420-B9AF-A7B451A140AF}" type="presParOf" srcId="{3A8D37D4-591F-4EF4-899B-22D867DD777C}" destId="{72E99CD4-5479-4E4D-840D-312EEEE859C0}" srcOrd="1" destOrd="0" presId="urn:microsoft.com/office/officeart/2005/8/layout/hierarchy2"/>
    <dgm:cxn modelId="{9200B6E2-9259-4B96-8C0E-21A78EC8B16E}" type="presParOf" srcId="{EFECD0B9-D3EF-476D-8A23-1A8B3A1A963A}" destId="{D8E2B80D-CB9D-41A4-85DB-B32C5993AB6A}" srcOrd="1" destOrd="0" presId="urn:microsoft.com/office/officeart/2005/8/layout/hierarchy2"/>
    <dgm:cxn modelId="{A383FCAA-144E-4F0A-A81E-437BCB77D2F4}" type="presParOf" srcId="{D8E2B80D-CB9D-41A4-85DB-B32C5993AB6A}" destId="{87A98FCC-7808-4EA5-845D-B6825A308388}" srcOrd="0" destOrd="0" presId="urn:microsoft.com/office/officeart/2005/8/layout/hierarchy2"/>
    <dgm:cxn modelId="{04FD0812-377F-44F6-8FBC-78FE8ED6F434}" type="presParOf" srcId="{D8E2B80D-CB9D-41A4-85DB-B32C5993AB6A}" destId="{02EB890E-6DAC-453E-85BC-3C8D99A64505}" srcOrd="1" destOrd="0" presId="urn:microsoft.com/office/officeart/2005/8/layout/hierarchy2"/>
    <dgm:cxn modelId="{B19BEC2C-35B4-4F08-ABB1-14B4B8F88014}" type="presParOf" srcId="{EFECD0B9-D3EF-476D-8A23-1A8B3A1A963A}" destId="{10687670-A6E6-4AEC-8947-83A3F03DBFE1}" srcOrd="2" destOrd="0" presId="urn:microsoft.com/office/officeart/2005/8/layout/hierarchy2"/>
    <dgm:cxn modelId="{73C2D378-9813-441E-B8FC-FA198E951555}" type="presParOf" srcId="{10687670-A6E6-4AEC-8947-83A3F03DBFE1}" destId="{CE4E71D0-69FF-43C8-9C24-C985E2BA9BF5}" srcOrd="0" destOrd="0" presId="urn:microsoft.com/office/officeart/2005/8/layout/hierarchy2"/>
    <dgm:cxn modelId="{A93B2DD8-DD9A-4586-990A-DF9A41B0CDD2}" type="presParOf" srcId="{10687670-A6E6-4AEC-8947-83A3F03DBFE1}" destId="{DEE86C4E-CE81-4299-8317-6A88143B9B1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84056-BC66-4B87-92A2-016052C48733}">
      <dsp:nvSpPr>
        <dsp:cNvPr id="0" name=""/>
        <dsp:cNvSpPr/>
      </dsp:nvSpPr>
      <dsp:spPr>
        <a:xfrm>
          <a:off x="0" y="542983"/>
          <a:ext cx="1619250" cy="19431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0" rIns="159946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0"/>
            <a:t>FICO scores.</a:t>
          </a:r>
          <a:endParaRPr lang="en-US" sz="1600" kern="1200"/>
        </a:p>
      </dsp:txBody>
      <dsp:txXfrm>
        <a:off x="0" y="1320223"/>
        <a:ext cx="1619250" cy="1165860"/>
      </dsp:txXfrm>
    </dsp:sp>
    <dsp:sp modelId="{BC099F14-16BC-4B39-A4F9-F292C559CA9D}">
      <dsp:nvSpPr>
        <dsp:cNvPr id="0" name=""/>
        <dsp:cNvSpPr/>
      </dsp:nvSpPr>
      <dsp:spPr>
        <a:xfrm>
          <a:off x="0" y="542983"/>
          <a:ext cx="1619250" cy="7772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165100" rIns="159946" bIns="1651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01</a:t>
          </a:r>
        </a:p>
      </dsp:txBody>
      <dsp:txXfrm>
        <a:off x="0" y="542983"/>
        <a:ext cx="1619250" cy="777240"/>
      </dsp:txXfrm>
    </dsp:sp>
    <dsp:sp modelId="{CB3EA6EE-D27D-485B-9D92-9388DC4D1DD6}">
      <dsp:nvSpPr>
        <dsp:cNvPr id="0" name=""/>
        <dsp:cNvSpPr/>
      </dsp:nvSpPr>
      <dsp:spPr>
        <a:xfrm>
          <a:off x="1748790" y="542983"/>
          <a:ext cx="1619250" cy="19431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0" rIns="159946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0"/>
            <a:t>length of employment.</a:t>
          </a:r>
          <a:endParaRPr lang="en-US" sz="1600" kern="1200"/>
        </a:p>
      </dsp:txBody>
      <dsp:txXfrm>
        <a:off x="1748790" y="1320223"/>
        <a:ext cx="1619250" cy="1165860"/>
      </dsp:txXfrm>
    </dsp:sp>
    <dsp:sp modelId="{3094BEDC-6C64-4944-B329-584EE86D1D97}">
      <dsp:nvSpPr>
        <dsp:cNvPr id="0" name=""/>
        <dsp:cNvSpPr/>
      </dsp:nvSpPr>
      <dsp:spPr>
        <a:xfrm>
          <a:off x="1748790" y="542983"/>
          <a:ext cx="1619250" cy="7772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165100" rIns="159946" bIns="1651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/>
            <a:t>02</a:t>
          </a:r>
        </a:p>
      </dsp:txBody>
      <dsp:txXfrm>
        <a:off x="1748790" y="542983"/>
        <a:ext cx="1619250" cy="777240"/>
      </dsp:txXfrm>
    </dsp:sp>
    <dsp:sp modelId="{954DAAAD-3CB3-4FBF-B4A7-AD9A40FA8901}">
      <dsp:nvSpPr>
        <dsp:cNvPr id="0" name=""/>
        <dsp:cNvSpPr/>
      </dsp:nvSpPr>
      <dsp:spPr>
        <a:xfrm>
          <a:off x="3497580" y="542983"/>
          <a:ext cx="1619250" cy="19431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0" rIns="159946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0"/>
            <a:t>the interest rate charged on the loan.</a:t>
          </a:r>
          <a:endParaRPr lang="en-US" sz="1600" kern="1200"/>
        </a:p>
      </dsp:txBody>
      <dsp:txXfrm>
        <a:off x="3497580" y="1320223"/>
        <a:ext cx="1619250" cy="1165860"/>
      </dsp:txXfrm>
    </dsp:sp>
    <dsp:sp modelId="{925456BB-D0C9-4538-896F-4F31A7D1A5D4}">
      <dsp:nvSpPr>
        <dsp:cNvPr id="0" name=""/>
        <dsp:cNvSpPr/>
      </dsp:nvSpPr>
      <dsp:spPr>
        <a:xfrm>
          <a:off x="3497580" y="542983"/>
          <a:ext cx="1619250" cy="7772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165100" rIns="159946" bIns="1651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/>
            <a:t>03</a:t>
          </a:r>
        </a:p>
      </dsp:txBody>
      <dsp:txXfrm>
        <a:off x="3497580" y="542983"/>
        <a:ext cx="1619250" cy="777240"/>
      </dsp:txXfrm>
    </dsp:sp>
    <dsp:sp modelId="{9CFDA2BD-3D57-40BF-8DF5-FC508D10AC5A}">
      <dsp:nvSpPr>
        <dsp:cNvPr id="0" name=""/>
        <dsp:cNvSpPr/>
      </dsp:nvSpPr>
      <dsp:spPr>
        <a:xfrm>
          <a:off x="5246370" y="542983"/>
          <a:ext cx="1619250" cy="19431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0" rIns="159946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0"/>
            <a:t>Annual income of borrower.</a:t>
          </a:r>
          <a:endParaRPr lang="en-US" sz="1600" kern="1200"/>
        </a:p>
      </dsp:txBody>
      <dsp:txXfrm>
        <a:off x="5246370" y="1320223"/>
        <a:ext cx="1619250" cy="1165860"/>
      </dsp:txXfrm>
    </dsp:sp>
    <dsp:sp modelId="{20BD5BA7-6915-4AA5-9943-096D9DCA5E30}">
      <dsp:nvSpPr>
        <dsp:cNvPr id="0" name=""/>
        <dsp:cNvSpPr/>
      </dsp:nvSpPr>
      <dsp:spPr>
        <a:xfrm>
          <a:off x="5246370" y="542983"/>
          <a:ext cx="1619250" cy="7772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165100" rIns="159946" bIns="1651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/>
            <a:t>04</a:t>
          </a:r>
        </a:p>
      </dsp:txBody>
      <dsp:txXfrm>
        <a:off x="5246370" y="542983"/>
        <a:ext cx="1619250" cy="777240"/>
      </dsp:txXfrm>
    </dsp:sp>
    <dsp:sp modelId="{21CFEB2E-F0D5-420E-851D-222193958E34}">
      <dsp:nvSpPr>
        <dsp:cNvPr id="0" name=""/>
        <dsp:cNvSpPr/>
      </dsp:nvSpPr>
      <dsp:spPr>
        <a:xfrm>
          <a:off x="6995160" y="542983"/>
          <a:ext cx="1619250" cy="19431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0" rIns="159946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0"/>
            <a:t>Amount borrowed.</a:t>
          </a:r>
          <a:endParaRPr lang="en-US" sz="1600" kern="1200"/>
        </a:p>
      </dsp:txBody>
      <dsp:txXfrm>
        <a:off x="6995160" y="1320223"/>
        <a:ext cx="1619250" cy="1165860"/>
      </dsp:txXfrm>
    </dsp:sp>
    <dsp:sp modelId="{3C389ADD-410D-4BC0-A7BE-971FC6D92A72}">
      <dsp:nvSpPr>
        <dsp:cNvPr id="0" name=""/>
        <dsp:cNvSpPr/>
      </dsp:nvSpPr>
      <dsp:spPr>
        <a:xfrm>
          <a:off x="6995160" y="542983"/>
          <a:ext cx="1619250" cy="7772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165100" rIns="159946" bIns="1651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/>
            <a:t>05</a:t>
          </a:r>
        </a:p>
      </dsp:txBody>
      <dsp:txXfrm>
        <a:off x="6995160" y="542983"/>
        <a:ext cx="1619250" cy="777240"/>
      </dsp:txXfrm>
    </dsp:sp>
    <dsp:sp modelId="{BBC5010D-2618-4196-AAE2-0E9BE2E954DB}">
      <dsp:nvSpPr>
        <dsp:cNvPr id="0" name=""/>
        <dsp:cNvSpPr/>
      </dsp:nvSpPr>
      <dsp:spPr>
        <a:xfrm>
          <a:off x="8743950" y="542983"/>
          <a:ext cx="1619250" cy="19431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0" rIns="159946" bIns="33020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0"/>
            <a:t>All features were continuous variables.</a:t>
          </a:r>
          <a:endParaRPr lang="en-US" sz="1600" kern="1200"/>
        </a:p>
      </dsp:txBody>
      <dsp:txXfrm>
        <a:off x="8743950" y="1320223"/>
        <a:ext cx="1619250" cy="1165860"/>
      </dsp:txXfrm>
    </dsp:sp>
    <dsp:sp modelId="{6E289C15-4CF9-4AAE-9777-45930A27383E}">
      <dsp:nvSpPr>
        <dsp:cNvPr id="0" name=""/>
        <dsp:cNvSpPr/>
      </dsp:nvSpPr>
      <dsp:spPr>
        <a:xfrm>
          <a:off x="8743950" y="542983"/>
          <a:ext cx="1619250" cy="77724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946" tIns="165100" rIns="159946" bIns="1651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/>
            <a:t>06</a:t>
          </a:r>
        </a:p>
      </dsp:txBody>
      <dsp:txXfrm>
        <a:off x="8743950" y="542983"/>
        <a:ext cx="1619250" cy="777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67353-00A4-4DBB-BC5C-D7E7105734BE}">
      <dsp:nvSpPr>
        <dsp:cNvPr id="0" name=""/>
        <dsp:cNvSpPr/>
      </dsp:nvSpPr>
      <dsp:spPr>
        <a:xfrm>
          <a:off x="9108" y="425587"/>
          <a:ext cx="5444728" cy="217789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baseline="0"/>
            <a:t>Annual income, FICO score, length of employment, rate charged on loan and amount borrowed should have intuitively predicted which loans would be charged off or fully paid. </a:t>
          </a:r>
          <a:endParaRPr lang="en-US" sz="2300" kern="1200"/>
        </a:p>
      </dsp:txBody>
      <dsp:txXfrm>
        <a:off x="1098054" y="425587"/>
        <a:ext cx="3266837" cy="2177891"/>
      </dsp:txXfrm>
    </dsp:sp>
    <dsp:sp modelId="{9E56F61A-755D-4FFC-B51C-8B7DF16282AB}">
      <dsp:nvSpPr>
        <dsp:cNvPr id="0" name=""/>
        <dsp:cNvSpPr/>
      </dsp:nvSpPr>
      <dsp:spPr>
        <a:xfrm>
          <a:off x="4909363" y="425587"/>
          <a:ext cx="5444728" cy="217789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baseline="0"/>
            <a:t>The more one makes, the easier it is to pay off debt or the better the credit score, the better the credit risk.</a:t>
          </a:r>
          <a:endParaRPr lang="en-US" sz="2300" kern="1200"/>
        </a:p>
      </dsp:txBody>
      <dsp:txXfrm>
        <a:off x="5998309" y="425587"/>
        <a:ext cx="3266837" cy="2177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0659F-945C-459F-A0B3-68C18D750AEA}">
      <dsp:nvSpPr>
        <dsp:cNvPr id="0" name=""/>
        <dsp:cNvSpPr/>
      </dsp:nvSpPr>
      <dsp:spPr>
        <a:xfrm>
          <a:off x="3036" y="1134459"/>
          <a:ext cx="3698974" cy="147958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baseline="0" dirty="0"/>
            <a:t>In considering why the model failed, it seems likely that I did not have enough features despite low multicollinearity among them.   </a:t>
          </a:r>
          <a:endParaRPr lang="en-US" sz="1400" kern="1200" dirty="0"/>
        </a:p>
      </dsp:txBody>
      <dsp:txXfrm>
        <a:off x="742831" y="1134459"/>
        <a:ext cx="2219385" cy="1479589"/>
      </dsp:txXfrm>
    </dsp:sp>
    <dsp:sp modelId="{1A5130A7-007B-4181-AAFD-30AB649AB928}">
      <dsp:nvSpPr>
        <dsp:cNvPr id="0" name=""/>
        <dsp:cNvSpPr/>
      </dsp:nvSpPr>
      <dsp:spPr>
        <a:xfrm>
          <a:off x="3332112" y="1134459"/>
          <a:ext cx="3698974" cy="147958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baseline="0"/>
            <a:t>There must be more subtle factors at work.  For future work, I would incorporate as many features as possible and then perhaps let the machine learning algo pick the ones that have some predictive power.</a:t>
          </a:r>
          <a:endParaRPr lang="en-US" sz="1400" kern="1200"/>
        </a:p>
      </dsp:txBody>
      <dsp:txXfrm>
        <a:off x="4071907" y="1134459"/>
        <a:ext cx="2219385" cy="1479589"/>
      </dsp:txXfrm>
    </dsp:sp>
    <dsp:sp modelId="{745538FB-8150-4BE9-BCF4-E34EC0FA65F5}">
      <dsp:nvSpPr>
        <dsp:cNvPr id="0" name=""/>
        <dsp:cNvSpPr/>
      </dsp:nvSpPr>
      <dsp:spPr>
        <a:xfrm>
          <a:off x="6661189" y="1134459"/>
          <a:ext cx="3698974" cy="147958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baseline="0"/>
            <a:t>In studying some other people's work, this seems like the best choice. </a:t>
          </a:r>
          <a:endParaRPr lang="en-US" sz="1400" kern="1200"/>
        </a:p>
      </dsp:txBody>
      <dsp:txXfrm>
        <a:off x="7400984" y="1134459"/>
        <a:ext cx="2219385" cy="14795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691F6-79F6-400F-940E-6752F4C72480}">
      <dsp:nvSpPr>
        <dsp:cNvPr id="0" name=""/>
        <dsp:cNvSpPr/>
      </dsp:nvSpPr>
      <dsp:spPr>
        <a:xfrm>
          <a:off x="1947012" y="2249"/>
          <a:ext cx="2789349" cy="1394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baseline="0"/>
            <a:t>Earlier in the course, I kept saying to myself, you could just do this in MS Excel and not have to write much code.  </a:t>
          </a:r>
          <a:endParaRPr lang="en-US" sz="1700" kern="1200"/>
        </a:p>
      </dsp:txBody>
      <dsp:txXfrm>
        <a:off x="1987861" y="43098"/>
        <a:ext cx="2707651" cy="1312976"/>
      </dsp:txXfrm>
    </dsp:sp>
    <dsp:sp modelId="{87A98FCC-7808-4EA5-845D-B6825A308388}">
      <dsp:nvSpPr>
        <dsp:cNvPr id="0" name=""/>
        <dsp:cNvSpPr/>
      </dsp:nvSpPr>
      <dsp:spPr>
        <a:xfrm>
          <a:off x="1947012" y="1606125"/>
          <a:ext cx="2789349" cy="1394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baseline="0"/>
            <a:t>Now, I see how wrong I was.  Try simply loading this Lending Club dataset into Excel and I'll see you in about five minutes.   </a:t>
          </a:r>
          <a:br>
            <a:rPr lang="en-US" sz="1700" kern="1200" baseline="0"/>
          </a:br>
          <a:endParaRPr lang="en-US" sz="1700" kern="1200"/>
        </a:p>
      </dsp:txBody>
      <dsp:txXfrm>
        <a:off x="1987861" y="1646974"/>
        <a:ext cx="2707651" cy="1312976"/>
      </dsp:txXfrm>
    </dsp:sp>
    <dsp:sp modelId="{CE4E71D0-69FF-43C8-9C24-C985E2BA9BF5}">
      <dsp:nvSpPr>
        <dsp:cNvPr id="0" name=""/>
        <dsp:cNvSpPr/>
      </dsp:nvSpPr>
      <dsp:spPr>
        <a:xfrm>
          <a:off x="1947012" y="3210000"/>
          <a:ext cx="2789349" cy="1394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baseline="0"/>
            <a:t>After learning a bit of pandas, I have come to see the power of dataframes and python.  When dealing with data, you need the best tools. </a:t>
          </a:r>
          <a:endParaRPr lang="en-US" sz="1700" kern="1200"/>
        </a:p>
      </dsp:txBody>
      <dsp:txXfrm>
        <a:off x="1987861" y="3250849"/>
        <a:ext cx="2707651" cy="131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7-31T17:06:35.4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0,'6'0,"9"0,20 6,23 3,26 17,19 6,16-4,7 0,0 8,-2-2,-3-7,-4-8,-3-1,-14-4,-12-4,-15-4,-6-2,-10-3,-7-1,-7 0,-3-1,-3 0,-2 0,0 1,1 0,-1-1,1 1,0 0,1 0,12 0,17 0,22 1,21-1,11 12,4 5,0-1,-16-4,-19-3,-19-3,-15-3,-10-2,-7-1,-4 0,6-1,7 0,9 1,2-1,2 1,4 0,4 0,9 0,-2 0,-8 0,-3 0,-6 0,0 0,9 0,11-6,12-2,3 0,-9 1,1 3,-8 1,-10 1,-12 2,-14-7,-8-1,-3 1,-1 1,1 2,2 1,8 2,3 0,1-5,12-2,2 0,-2 2,-5 2,2 1,-2 2,-3 0,-4 1,-3 0,-2 1,-2-1,12 0,17 1,9-1,4 0,8 0,-5 0,3 0,-1 0,-8 0,-5 0,-8 0,-2 0,-6 0,14 0,0 0,-4 0,-8 0,-6 0,-7 0,-4 0,10 0,3 0,-2 0,4 0,-2 0,-4 0,3 0,-1 0,9 0,0 0,-2 0,0 0,3 0,-2 0,0 0,4 0,-3 0,-5 0,-7 0,3 0,3 0,13 0,7 0,9 0,-2 0,3 0,6 0,-6 0,2 0,-8 0,-4 0,-9 0,-9 0,-8 0,-5 0,-5 0,-2 0,6 0,1 0,0 0,-1 0,-1 0,-2 0,-1 0,-7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7-31T17:06:40.2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4,'6'0,"8"0,9 0,6 0,11 0,10 0,11 0,0 0,2 0,10 0,5 0,-5 0,-9 0,-8 0,-8 0,-6 0,3 0,-1 0,6 0,0 0,4 0,5 6,-1 2,-4 0,2-1,3 3,4 8,-2 0,1-3,3 2,8-2,5 10,-5-1,-8-3,3-6,3-5,14 2,6 5,-1 0,3 3,-1 4,8-1,7 1,-3-4,-13-4,-10-6,-11-4,-12-3,-10-3,0 6,10 1,2 0,3-1,4-2,2-2,3-1,0 0,2-1,0 0,7-1,1 1,1 0,3 0,7-1,19 1,15 0,11 0,7 0,-8 0,-22 0,-17 0,-20 0,-16 0,-7 0,7 0,5 0,-3 0,-6 0,-6 0,-6 0,-5 0,-3 0,-1 0,-1-6,-1-2,1 0,0 1,0 3,7 1,2-5,-1-1,6 1,-1-4,-1 0,-3 1,-3-3,-2 1,-2-4,-1 1,-1 3,7 5,1 2,7-3,0 0,-2 1,-3 2,-3-4,-3-1,-2 2,0 3,-2-5,0 0,0 2,1 3,-1-5,1 0,-1-4,1 0,0 3,0 3,-1 4,1 2,0 1,0-4,0-2,0-5,-1-1,1 2,13 3,9 3,2 3,-3 1,0 2,-2 0,-6 1,-4-1,-4 1,4-1,6 1,6-1,7 0,5 0,-4 0,-7 0,-7 0,1 0,-4 0,-2 0,-4 0,15 12,12 5,-1-1,-5-3,-8-4,-7-4,-5-2,-5-2,-2 0,12-2,3 0,5 1,6-1,-1 1,-6-1,1 1,3 0,-3 0,-4 0,1 0,-3 0,-3 0,3 0,-2 0,4 0,-1 0,-3 0,-3 0,-4 0,4 0,0 0,-1 0,-3 0,-1 0,-2 0,-1 0,-1 0,-1 0,1 0,-1 0,1 0,5 0,10 0,1 0,-2 0,-4 0,-2 0,-4 0,-2 0,-2 0,6 0,2 0,-1 0,-2 0,-1 0,-2 0,-1 0,0 0,-8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9AA37-BD02-4874-9BDA-6C26C295AD9E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9B573-9CB7-4D05-A979-10842A3A4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87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150.PNG"/><Relationship Id="rId5" Type="http://schemas.openxmlformats.org/officeDocument/2006/relationships/customXml" Target="../ink/ink2.xml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elviderechiropractic.com/conditions/what-can-spring-cleaning-teach-you-about-your-health/" TargetMode="External"/><Relationship Id="rId4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&amp;ehk=K0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jpg&amp;ehk=E5YNQ"/><Relationship Id="rId5" Type="http://schemas.openxmlformats.org/officeDocument/2006/relationships/hyperlink" Target="https://en.wikipedia.org/wiki/Talk:Himalayas" TargetMode="External"/><Relationship Id="rId6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56AA3D-2338-4986-9681-75B5F56CA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47" y="1404730"/>
            <a:ext cx="8689976" cy="1040294"/>
          </a:xfrm>
        </p:spPr>
        <p:txBody>
          <a:bodyPr/>
          <a:lstStyle/>
          <a:p>
            <a:r>
              <a:rPr lang="en-US" dirty="0"/>
              <a:t>Predicting loan charge-offs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0021AD1-2C87-4073-87DD-24DA81C0A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247" y="2733261"/>
            <a:ext cx="8689976" cy="1371599"/>
          </a:xfrm>
        </p:spPr>
        <p:txBody>
          <a:bodyPr>
            <a:noAutofit/>
          </a:bodyPr>
          <a:lstStyle/>
          <a:p>
            <a:r>
              <a:rPr lang="en-US" sz="2000" dirty="0"/>
              <a:t>For this project, I will be analyzing Lending Club loan data to model loan charge-offs. </a:t>
            </a:r>
          </a:p>
          <a:p>
            <a:r>
              <a:rPr lang="en-US" sz="2000" dirty="0"/>
              <a:t>Lending Club is a peer-to-peer lending platform in which investors lend money directly to people who are seeking unsecured loans.  </a:t>
            </a:r>
          </a:p>
          <a:p>
            <a:r>
              <a:rPr lang="en-US" sz="2000" dirty="0"/>
              <a:t>They make their loan data public on an annual basis and their dataset contains many features.  I chose a handful that should predict whether A loan is charged off or not, i.e. a  loan is either eventually fully paid off or "charged off' which means that the full amount of the loan is deemed uncollectable by Lending Club.</a:t>
            </a:r>
          </a:p>
        </p:txBody>
      </p:sp>
    </p:spTree>
    <p:extLst>
      <p:ext uri="{BB962C8B-B14F-4D97-AF65-F5344CB8AC3E}">
        <p14:creationId xmlns:p14="http://schemas.microsoft.com/office/powerpoint/2010/main" val="94468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78000"/>
                  <a:shade val="100000"/>
                  <a:hueMod val="136000"/>
                  <a:satMod val="160000"/>
                  <a:lumMod val="105000"/>
                </a:schemeClr>
              </a:gs>
              <a:gs pos="10000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</a:gradFill>
          <a:ln>
            <a:noFill/>
          </a:ln>
          <a:effectLst/>
        </p:spPr>
      </p:sp>
      <p:pic>
        <p:nvPicPr>
          <p:cNvPr id="24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854B173-0C3B-484E-9D06-3F7C07713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5" y="625277"/>
            <a:ext cx="6909479" cy="5616364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2" name="Picture 3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D1E424F4-6882-4147-87C5-CFA4309F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Distribution of Loan status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87CD55AE-CA94-4D37-AEF2-8BED6A0EB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Loan status was classified as either fully paid or charged off.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86% of all loans in the dataset were fully paid.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14% were charged off.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Nan’s were disregarded. </a:t>
            </a:r>
          </a:p>
        </p:txBody>
      </p:sp>
    </p:spTree>
    <p:extLst>
      <p:ext uri="{BB962C8B-B14F-4D97-AF65-F5344CB8AC3E}">
        <p14:creationId xmlns:p14="http://schemas.microsoft.com/office/powerpoint/2010/main" val="17509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FC7C6B69-43AB-49AF-9EEA-507CFF8D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5" y="1331246"/>
            <a:ext cx="6909479" cy="4204426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060BEC-3D02-4C23-B2B4-3BD4BF189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09B595D-BF94-4294-B478-3C878F2968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Heat map of features shows low multicollinearity</a:t>
            </a:r>
          </a:p>
        </p:txBody>
      </p:sp>
    </p:spTree>
    <p:extLst>
      <p:ext uri="{BB962C8B-B14F-4D97-AF65-F5344CB8AC3E}">
        <p14:creationId xmlns:p14="http://schemas.microsoft.com/office/powerpoint/2010/main" val="54888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BE5F4E-A2E3-4256-923A-4EEC66DBB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82AD5A0-1F78-493D-9588-3E13F7516F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7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4BFF799-98C8-40B8-9D33-208C70E28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02365" y="151526"/>
            <a:ext cx="6850579" cy="6620791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5" name="Picture 2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780722-1A4F-46EF-9C45-84AFF176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US" dirty="0" smtClean="0"/>
              <a:t>Results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420286-DCF3-460F-AC00-0D880A8F8E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Logistic regression</a:t>
            </a:r>
          </a:p>
          <a:p>
            <a:r>
              <a:rPr lang="en-US" sz="1800" dirty="0"/>
              <a:t>Low r-squared</a:t>
            </a:r>
          </a:p>
          <a:p>
            <a:r>
              <a:rPr lang="en-US" sz="1800" dirty="0"/>
              <a:t>Minimal or negative coefficients reflect low impact on outcome</a:t>
            </a:r>
          </a:p>
        </p:txBody>
      </p:sp>
    </p:spTree>
    <p:extLst>
      <p:ext uri="{BB962C8B-B14F-4D97-AF65-F5344CB8AC3E}">
        <p14:creationId xmlns:p14="http://schemas.microsoft.com/office/powerpoint/2010/main" val="218584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19D8F2-0431-4380-A0F2-A977339F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8"/>
            <a:ext cx="1862676" cy="811272"/>
          </a:xfrm>
        </p:spPr>
        <p:txBody>
          <a:bodyPr/>
          <a:lstStyle/>
          <a:p>
            <a:r>
              <a:rPr lang="en-US" dirty="0"/>
              <a:t>ROC?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6B7110-014D-402A-8A3A-F43CD23E95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87883" y="618518"/>
            <a:ext cx="6357091" cy="5208705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smtClean="0"/>
              <a:t>"Receiver </a:t>
            </a:r>
            <a:r>
              <a:rPr lang="en-US" sz="2400" dirty="0"/>
              <a:t>Operating </a:t>
            </a:r>
            <a:r>
              <a:rPr lang="en-US" sz="2400" dirty="0" smtClean="0"/>
              <a:t>Characteristic”</a:t>
            </a:r>
          </a:p>
          <a:p>
            <a:r>
              <a:rPr lang="en-US" sz="2400" dirty="0" smtClean="0"/>
              <a:t>ROC </a:t>
            </a:r>
            <a:r>
              <a:rPr lang="en-US" sz="2400" dirty="0"/>
              <a:t>analysis is part of a field called "Signal Detection Theory" developed during World War II for the analysis of radar images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Radar </a:t>
            </a:r>
            <a:r>
              <a:rPr lang="en-US" sz="2400" dirty="0"/>
              <a:t>operators had to decide whether a blip on the screen represented an enemy target, a friendly ship, or just noise. </a:t>
            </a:r>
            <a:endParaRPr lang="en-US" sz="2400" dirty="0" smtClean="0"/>
          </a:p>
          <a:p>
            <a:r>
              <a:rPr lang="en-US" sz="2400" dirty="0" smtClean="0"/>
              <a:t>Signal </a:t>
            </a:r>
            <a:r>
              <a:rPr lang="en-US" sz="2400" dirty="0"/>
              <a:t>detection theory measures the ability of radar receiver operators to make these important distinctions. Their ability to do so was called the Receiver Operating Characteristics.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was not until the 1970's that signal detection theory was recognized as useful for interpreting medical test results.</a:t>
            </a:r>
          </a:p>
          <a:p>
            <a:r>
              <a:rPr lang="en-US" dirty="0"/>
              <a:t>-</a:t>
            </a:r>
            <a:r>
              <a:rPr lang="en-US" sz="1200" b="1" dirty="0"/>
              <a:t>University of Nebraska Medical Center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3" y="1995055"/>
            <a:ext cx="3839101" cy="383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7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95" y="618517"/>
            <a:ext cx="6496019" cy="5629884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2208BC-500B-4918-925D-0C6E58CF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US" dirty="0"/>
              <a:t>ROC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ROC fared very badly as well.</a:t>
            </a:r>
          </a:p>
          <a:p>
            <a:r>
              <a:rPr lang="en-US" sz="1800" dirty="0"/>
              <a:t>AUC was .50 which implies that the model was no better than chance at predicting loan charge-offs.  </a:t>
            </a:r>
          </a:p>
        </p:txBody>
      </p:sp>
    </p:spTree>
    <p:extLst>
      <p:ext uri="{BB962C8B-B14F-4D97-AF65-F5344CB8AC3E}">
        <p14:creationId xmlns:p14="http://schemas.microsoft.com/office/powerpoint/2010/main" val="37029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78000"/>
                  <a:shade val="100000"/>
                  <a:hueMod val="136000"/>
                  <a:satMod val="160000"/>
                  <a:lumMod val="105000"/>
                </a:schemeClr>
              </a:gs>
              <a:gs pos="10000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</a:gradFill>
          <a:ln>
            <a:noFill/>
          </a:ln>
          <a:effectLst/>
        </p:spPr>
      </p:sp>
      <p:pic>
        <p:nvPicPr>
          <p:cNvPr id="25" name="Picture 2" descr="A picture containing electronics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A picture containing pool ball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7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 descr="A picture containing electronics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8C7F6ED-C967-4C07-9B12-D4EFA75E98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135591" y="234217"/>
            <a:ext cx="6118563" cy="611969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9" name="Picture 19" descr="A picture containing pool ball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CC27BD-F261-4E5D-B497-9A60FD92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57486"/>
            <a:ext cx="4175471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reSULTS OF Random Forest and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126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9BB231-D94F-44BE-BB65-9605A2BE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at n=500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80B0B9FC-9D2F-4923-A089-57AEAEDE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3" y="2650435"/>
            <a:ext cx="11135239" cy="14709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="" xmlns:a16="http://schemas.microsoft.com/office/drawing/2014/main" id="{6B5C28D7-3696-4159-A746-A2FD395015BA}"/>
                  </a:ext>
                </a:extLst>
              </p14:cNvPr>
              <p14:cNvContentPartPr/>
              <p14:nvPr/>
            </p14:nvContentPartPr>
            <p14:xfrm>
              <a:off x="7659496" y="3776854"/>
              <a:ext cx="3351960" cy="133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B5C28D7-3696-4159-A746-A2FD395015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5496" y="3668854"/>
                <a:ext cx="34596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B7FED580-B2D6-4A34-8D46-AF457282467E}"/>
                  </a:ext>
                </a:extLst>
              </p14:cNvPr>
              <p14:cNvContentPartPr/>
              <p14:nvPr/>
            </p14:nvContentPartPr>
            <p14:xfrm>
              <a:off x="357616" y="3802054"/>
              <a:ext cx="4120920" cy="16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7FED580-B2D6-4A34-8D46-AF45728246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611" y="3694054"/>
                <a:ext cx="4228569" cy="3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79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D49C21-BB09-4ADA-B778-958EB35F5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5250121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08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DFEC8B-799F-46FB-8C23-824FA2E2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/>
              <a:t>What happened?</a:t>
            </a:r>
            <a:endParaRPr lang="en-US" dirty="0"/>
          </a:p>
        </p:txBody>
      </p:sp>
      <p:graphicFrame>
        <p:nvGraphicFramePr>
          <p:cNvPr id="18" name="Content Placeholder 2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95449505"/>
              </p:ext>
            </p:extLst>
          </p:nvPr>
        </p:nvGraphicFramePr>
        <p:xfrm>
          <a:off x="914400" y="1813034"/>
          <a:ext cx="10363200" cy="3748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6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FEB77982-ABC0-41C2-A9A6-0902DA5D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679060"/>
          </a:xfrm>
        </p:spPr>
        <p:txBody>
          <a:bodyPr/>
          <a:lstStyle/>
          <a:p>
            <a:r>
              <a:rPr lang="en-US" dirty="0"/>
              <a:t>All columns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6F4D99D8-D621-4C5A-A460-F32756ED888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984068" y="1236617"/>
            <a:ext cx="10293531" cy="5364479"/>
          </a:xfrm>
        </p:spPr>
        <p:txBody>
          <a:bodyPr>
            <a:normAutofit fontScale="55000" lnSpcReduction="2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dirty="0"/>
              <a:t>id', '</a:t>
            </a:r>
            <a:r>
              <a:rPr lang="en-US" altLang="en-US" dirty="0" err="1"/>
              <a:t>member_id</a:t>
            </a:r>
            <a:r>
              <a:rPr lang="en-US" altLang="en-US" dirty="0"/>
              <a:t>', '</a:t>
            </a:r>
            <a:r>
              <a:rPr lang="en-US" altLang="en-US" dirty="0" err="1"/>
              <a:t>loan_amnt</a:t>
            </a:r>
            <a:r>
              <a:rPr lang="en-US" altLang="en-US" dirty="0"/>
              <a:t>', '</a:t>
            </a:r>
            <a:r>
              <a:rPr lang="en-US" altLang="en-US" dirty="0" err="1"/>
              <a:t>funded_amnt</a:t>
            </a:r>
            <a:r>
              <a:rPr lang="en-US" altLang="en-US" dirty="0"/>
              <a:t>', '</a:t>
            </a:r>
            <a:r>
              <a:rPr lang="en-US" altLang="en-US" dirty="0" err="1"/>
              <a:t>funded_amnt_inv</a:t>
            </a:r>
            <a:r>
              <a:rPr lang="en-US" altLang="en-US" dirty="0"/>
              <a:t>', 'term', '</a:t>
            </a:r>
            <a:r>
              <a:rPr lang="en-US" altLang="en-US" dirty="0" err="1"/>
              <a:t>int_rate</a:t>
            </a:r>
            <a:r>
              <a:rPr lang="en-US" altLang="en-US" dirty="0"/>
              <a:t>', 'installment', 'grade’,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sub_grade</a:t>
            </a:r>
            <a:r>
              <a:rPr lang="en-US" altLang="en-US" dirty="0"/>
              <a:t>', '</a:t>
            </a:r>
            <a:r>
              <a:rPr lang="en-US" altLang="en-US" dirty="0" err="1"/>
              <a:t>emp_title</a:t>
            </a:r>
            <a:r>
              <a:rPr lang="en-US" altLang="en-US" dirty="0"/>
              <a:t>', '</a:t>
            </a:r>
            <a:r>
              <a:rPr lang="en-US" altLang="en-US" dirty="0" err="1"/>
              <a:t>emp_length</a:t>
            </a:r>
            <a:r>
              <a:rPr lang="en-US" altLang="en-US" dirty="0"/>
              <a:t>', '</a:t>
            </a:r>
            <a:r>
              <a:rPr lang="en-US" altLang="en-US" dirty="0" err="1"/>
              <a:t>home_ownership</a:t>
            </a:r>
            <a:r>
              <a:rPr lang="en-US" altLang="en-US" dirty="0"/>
              <a:t>', '</a:t>
            </a:r>
            <a:r>
              <a:rPr lang="en-US" altLang="en-US" dirty="0" err="1"/>
              <a:t>annual_inc</a:t>
            </a:r>
            <a:r>
              <a:rPr lang="en-US" altLang="en-US" dirty="0"/>
              <a:t>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verification_status</a:t>
            </a:r>
            <a:r>
              <a:rPr lang="en-US" altLang="en-US" dirty="0"/>
              <a:t>', '</a:t>
            </a:r>
            <a:r>
              <a:rPr lang="en-US" altLang="en-US" dirty="0" err="1"/>
              <a:t>issue_d</a:t>
            </a:r>
            <a:r>
              <a:rPr lang="en-US" altLang="en-US" dirty="0"/>
              <a:t>', '</a:t>
            </a:r>
            <a:r>
              <a:rPr lang="en-US" altLang="en-US" dirty="0" err="1"/>
              <a:t>loan_status</a:t>
            </a:r>
            <a:r>
              <a:rPr lang="en-US" altLang="en-US" dirty="0"/>
              <a:t>', '</a:t>
            </a:r>
            <a:r>
              <a:rPr lang="en-US" altLang="en-US" dirty="0" err="1"/>
              <a:t>pymnt_plan</a:t>
            </a:r>
            <a:r>
              <a:rPr lang="en-US" altLang="en-US" dirty="0"/>
              <a:t>', '</a:t>
            </a:r>
            <a:r>
              <a:rPr lang="en-US" altLang="en-US" dirty="0" err="1"/>
              <a:t>url</a:t>
            </a:r>
            <a:r>
              <a:rPr lang="en-US" altLang="en-US" dirty="0"/>
              <a:t>', '</a:t>
            </a:r>
            <a:r>
              <a:rPr lang="en-US" altLang="en-US" dirty="0" err="1"/>
              <a:t>desc</a:t>
            </a:r>
            <a:r>
              <a:rPr lang="en-US" altLang="en-US" dirty="0"/>
              <a:t>’,</a:t>
            </a:r>
          </a:p>
          <a:p>
            <a:pPr lvl="0"/>
            <a:r>
              <a:rPr lang="en-US" altLang="en-US" dirty="0"/>
              <a:t> 'purpose', 'title', '</a:t>
            </a:r>
            <a:r>
              <a:rPr lang="en-US" altLang="en-US" dirty="0" err="1"/>
              <a:t>zip_code</a:t>
            </a:r>
            <a:r>
              <a:rPr lang="en-US" altLang="en-US" dirty="0"/>
              <a:t>', '</a:t>
            </a:r>
            <a:r>
              <a:rPr lang="en-US" altLang="en-US" dirty="0" err="1"/>
              <a:t>addr_state</a:t>
            </a:r>
            <a:r>
              <a:rPr lang="en-US" altLang="en-US" dirty="0"/>
              <a:t>', '</a:t>
            </a:r>
            <a:r>
              <a:rPr lang="en-US" altLang="en-US" dirty="0" err="1"/>
              <a:t>dti</a:t>
            </a:r>
            <a:r>
              <a:rPr lang="en-US" altLang="en-US" dirty="0"/>
              <a:t>', 'delinq_2yrs', '</a:t>
            </a:r>
            <a:r>
              <a:rPr lang="en-US" altLang="en-US" dirty="0" err="1"/>
              <a:t>earliest_cr_line</a:t>
            </a:r>
            <a:r>
              <a:rPr lang="en-US" altLang="en-US" dirty="0"/>
              <a:t>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fico_range_low</a:t>
            </a:r>
            <a:r>
              <a:rPr lang="en-US" altLang="en-US" dirty="0"/>
              <a:t>', '</a:t>
            </a:r>
            <a:r>
              <a:rPr lang="en-US" altLang="en-US" dirty="0" err="1"/>
              <a:t>fico_range_high</a:t>
            </a:r>
            <a:r>
              <a:rPr lang="en-US" altLang="en-US" dirty="0"/>
              <a:t>', 'inq_last_6mths', '</a:t>
            </a:r>
            <a:r>
              <a:rPr lang="en-US" altLang="en-US" dirty="0" err="1"/>
              <a:t>mths_since_last_delinq</a:t>
            </a:r>
            <a:r>
              <a:rPr lang="en-US" altLang="en-US" dirty="0"/>
              <a:t>’, </a:t>
            </a:r>
          </a:p>
          <a:p>
            <a:pPr lvl="0"/>
            <a:r>
              <a:rPr lang="en-US" altLang="en-US" dirty="0"/>
              <a:t>'</a:t>
            </a:r>
            <a:r>
              <a:rPr lang="en-US" altLang="en-US" dirty="0" err="1"/>
              <a:t>mths_since_last_record</a:t>
            </a:r>
            <a:r>
              <a:rPr lang="en-US" altLang="en-US" dirty="0"/>
              <a:t>', '</a:t>
            </a:r>
            <a:r>
              <a:rPr lang="en-US" altLang="en-US" dirty="0" err="1"/>
              <a:t>open_acc</a:t>
            </a:r>
            <a:r>
              <a:rPr lang="en-US" altLang="en-US" dirty="0"/>
              <a:t>', '</a:t>
            </a:r>
            <a:r>
              <a:rPr lang="en-US" altLang="en-US" dirty="0" err="1"/>
              <a:t>pub_rec</a:t>
            </a:r>
            <a:r>
              <a:rPr lang="en-US" altLang="en-US" dirty="0"/>
              <a:t>', '</a:t>
            </a:r>
            <a:r>
              <a:rPr lang="en-US" altLang="en-US" dirty="0" err="1"/>
              <a:t>revol_bal</a:t>
            </a:r>
            <a:r>
              <a:rPr lang="en-US" altLang="en-US" dirty="0"/>
              <a:t>', '</a:t>
            </a:r>
            <a:r>
              <a:rPr lang="en-US" altLang="en-US" dirty="0" err="1"/>
              <a:t>revol_util</a:t>
            </a:r>
            <a:r>
              <a:rPr lang="en-US" altLang="en-US" dirty="0"/>
              <a:t>', '</a:t>
            </a:r>
            <a:r>
              <a:rPr lang="en-US" altLang="en-US" dirty="0" err="1"/>
              <a:t>total_acc</a:t>
            </a:r>
            <a:r>
              <a:rPr lang="en-US" altLang="en-US" dirty="0"/>
              <a:t>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initial_list_status</a:t>
            </a:r>
            <a:r>
              <a:rPr lang="en-US" altLang="en-US" dirty="0"/>
              <a:t>', '</a:t>
            </a:r>
            <a:r>
              <a:rPr lang="en-US" altLang="en-US" dirty="0" err="1"/>
              <a:t>out_prncp</a:t>
            </a:r>
            <a:r>
              <a:rPr lang="en-US" altLang="en-US" dirty="0"/>
              <a:t>', '</a:t>
            </a:r>
            <a:r>
              <a:rPr lang="en-US" altLang="en-US" dirty="0" err="1"/>
              <a:t>out_prncp_inv</a:t>
            </a:r>
            <a:r>
              <a:rPr lang="en-US" altLang="en-US" dirty="0"/>
              <a:t>', '</a:t>
            </a:r>
            <a:r>
              <a:rPr lang="en-US" altLang="en-US" dirty="0" err="1"/>
              <a:t>total_pymnt</a:t>
            </a:r>
            <a:r>
              <a:rPr lang="en-US" altLang="en-US" dirty="0"/>
              <a:t>', '</a:t>
            </a:r>
            <a:r>
              <a:rPr lang="en-US" altLang="en-US" dirty="0" err="1"/>
              <a:t>total_pymnt_inv</a:t>
            </a:r>
            <a:r>
              <a:rPr lang="en-US" altLang="en-US" dirty="0"/>
              <a:t>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total_rec_prncp</a:t>
            </a:r>
            <a:r>
              <a:rPr lang="en-US" altLang="en-US" dirty="0"/>
              <a:t>', '</a:t>
            </a:r>
            <a:r>
              <a:rPr lang="en-US" altLang="en-US" dirty="0" err="1"/>
              <a:t>total_rec_int</a:t>
            </a:r>
            <a:r>
              <a:rPr lang="en-US" altLang="en-US" dirty="0"/>
              <a:t>', '</a:t>
            </a:r>
            <a:r>
              <a:rPr lang="en-US" altLang="en-US" dirty="0" err="1"/>
              <a:t>total_rec_late_fee</a:t>
            </a:r>
            <a:r>
              <a:rPr lang="en-US" altLang="en-US" dirty="0"/>
              <a:t>', 'recoveries', '</a:t>
            </a:r>
            <a:r>
              <a:rPr lang="en-US" altLang="en-US" dirty="0" err="1"/>
              <a:t>collection_recovery_fee</a:t>
            </a:r>
            <a:r>
              <a:rPr lang="en-US" altLang="en-US" dirty="0"/>
              <a:t>’, </a:t>
            </a:r>
          </a:p>
          <a:p>
            <a:pPr lvl="0"/>
            <a:r>
              <a:rPr lang="en-US" altLang="en-US" dirty="0"/>
              <a:t>'</a:t>
            </a:r>
            <a:r>
              <a:rPr lang="en-US" altLang="en-US" dirty="0" err="1"/>
              <a:t>last_pymnt_d</a:t>
            </a:r>
            <a:r>
              <a:rPr lang="en-US" altLang="en-US" dirty="0"/>
              <a:t>', '</a:t>
            </a:r>
            <a:r>
              <a:rPr lang="en-US" altLang="en-US" dirty="0" err="1"/>
              <a:t>last_pymnt_amnt</a:t>
            </a:r>
            <a:r>
              <a:rPr lang="en-US" altLang="en-US" dirty="0"/>
              <a:t>', '</a:t>
            </a:r>
            <a:r>
              <a:rPr lang="en-US" altLang="en-US" dirty="0" err="1"/>
              <a:t>next_pymnt_d</a:t>
            </a:r>
            <a:r>
              <a:rPr lang="en-US" altLang="en-US" dirty="0"/>
              <a:t>', '</a:t>
            </a:r>
            <a:r>
              <a:rPr lang="en-US" altLang="en-US" dirty="0" err="1"/>
              <a:t>last_credit_pull_d</a:t>
            </a:r>
            <a:r>
              <a:rPr lang="en-US" altLang="en-US" dirty="0"/>
              <a:t>', '</a:t>
            </a:r>
            <a:r>
              <a:rPr lang="en-US" altLang="en-US" dirty="0" err="1"/>
              <a:t>last_fico_range_high</a:t>
            </a:r>
            <a:r>
              <a:rPr lang="en-US" altLang="en-US" dirty="0"/>
              <a:t>’, </a:t>
            </a:r>
          </a:p>
          <a:p>
            <a:pPr lvl="0"/>
            <a:r>
              <a:rPr lang="en-US" altLang="en-US" dirty="0"/>
              <a:t>'</a:t>
            </a:r>
            <a:r>
              <a:rPr lang="en-US" altLang="en-US" dirty="0" err="1"/>
              <a:t>last_fico_range_low</a:t>
            </a:r>
            <a:r>
              <a:rPr lang="en-US" altLang="en-US" dirty="0"/>
              <a:t>', 'collections_12_mths_ex_med', '</a:t>
            </a:r>
            <a:r>
              <a:rPr lang="en-US" altLang="en-US" dirty="0" err="1"/>
              <a:t>mths_since_last_major_derog</a:t>
            </a:r>
            <a:r>
              <a:rPr lang="en-US" altLang="en-US" dirty="0"/>
              <a:t>', '</a:t>
            </a:r>
            <a:r>
              <a:rPr lang="en-US" altLang="en-US" dirty="0" err="1"/>
              <a:t>policy_code</a:t>
            </a:r>
            <a:r>
              <a:rPr lang="en-US" altLang="en-US" dirty="0"/>
              <a:t>’, </a:t>
            </a:r>
          </a:p>
          <a:p>
            <a:pPr lvl="0"/>
            <a:r>
              <a:rPr lang="en-US" altLang="en-US" dirty="0"/>
              <a:t>'</a:t>
            </a:r>
            <a:r>
              <a:rPr lang="en-US" altLang="en-US" dirty="0" err="1"/>
              <a:t>application_type</a:t>
            </a:r>
            <a:r>
              <a:rPr lang="en-US" altLang="en-US" dirty="0"/>
              <a:t>', '</a:t>
            </a:r>
            <a:r>
              <a:rPr lang="en-US" altLang="en-US" dirty="0" err="1"/>
              <a:t>annual_inc_joint</a:t>
            </a:r>
            <a:r>
              <a:rPr lang="en-US" altLang="en-US" dirty="0"/>
              <a:t>', '</a:t>
            </a:r>
            <a:r>
              <a:rPr lang="en-US" altLang="en-US" dirty="0" err="1"/>
              <a:t>dti_joint</a:t>
            </a:r>
            <a:r>
              <a:rPr lang="en-US" altLang="en-US" dirty="0"/>
              <a:t>', '</a:t>
            </a:r>
            <a:r>
              <a:rPr lang="en-US" altLang="en-US" dirty="0" err="1"/>
              <a:t>verification_status_joint</a:t>
            </a:r>
            <a:r>
              <a:rPr lang="en-US" altLang="en-US" dirty="0"/>
              <a:t>', '</a:t>
            </a:r>
            <a:r>
              <a:rPr lang="en-US" altLang="en-US" dirty="0" err="1"/>
              <a:t>acc_now_delinq</a:t>
            </a:r>
            <a:r>
              <a:rPr lang="en-US" altLang="en-US" dirty="0"/>
              <a:t>’, </a:t>
            </a:r>
          </a:p>
          <a:p>
            <a:pPr lvl="0"/>
            <a:r>
              <a:rPr lang="en-US" altLang="en-US" dirty="0"/>
              <a:t>'</a:t>
            </a:r>
            <a:r>
              <a:rPr lang="en-US" altLang="en-US" dirty="0" err="1"/>
              <a:t>tot_coll_amt</a:t>
            </a:r>
            <a:r>
              <a:rPr lang="en-US" altLang="en-US" dirty="0"/>
              <a:t>', '</a:t>
            </a:r>
            <a:r>
              <a:rPr lang="en-US" altLang="en-US" dirty="0" err="1"/>
              <a:t>tot_cur_bal</a:t>
            </a:r>
            <a:r>
              <a:rPr lang="en-US" altLang="en-US" dirty="0"/>
              <a:t>', 'open_acc_6m', 'open_il_6m', 'open_il_12m', 'open_il_24m’, </a:t>
            </a:r>
          </a:p>
          <a:p>
            <a:pPr lvl="0"/>
            <a:r>
              <a:rPr lang="en-US" altLang="en-US" dirty="0"/>
              <a:t>'</a:t>
            </a:r>
            <a:r>
              <a:rPr lang="en-US" altLang="en-US" dirty="0" err="1"/>
              <a:t>mths_since_rcnt_il</a:t>
            </a:r>
            <a:r>
              <a:rPr lang="en-US" altLang="en-US" dirty="0"/>
              <a:t>', '</a:t>
            </a:r>
            <a:r>
              <a:rPr lang="en-US" altLang="en-US" dirty="0" err="1"/>
              <a:t>total_bal_il</a:t>
            </a:r>
            <a:r>
              <a:rPr lang="en-US" altLang="en-US" dirty="0"/>
              <a:t>', '</a:t>
            </a:r>
            <a:r>
              <a:rPr lang="en-US" altLang="en-US" dirty="0" err="1"/>
              <a:t>il_util</a:t>
            </a:r>
            <a:r>
              <a:rPr lang="en-US" altLang="en-US" dirty="0"/>
              <a:t>', 'open_rv_12m', 'open_rv_24m', '</a:t>
            </a:r>
            <a:r>
              <a:rPr lang="en-US" altLang="en-US" dirty="0" err="1"/>
              <a:t>max_bal_bc</a:t>
            </a:r>
            <a:r>
              <a:rPr lang="en-US" altLang="en-US" dirty="0"/>
              <a:t>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all_util</a:t>
            </a:r>
            <a:r>
              <a:rPr lang="en-US" altLang="en-US" dirty="0"/>
              <a:t>', '</a:t>
            </a:r>
            <a:r>
              <a:rPr lang="en-US" altLang="en-US" dirty="0" err="1"/>
              <a:t>total_rev_hi_lim</a:t>
            </a:r>
            <a:r>
              <a:rPr lang="en-US" altLang="en-US" dirty="0"/>
              <a:t>', '</a:t>
            </a:r>
            <a:r>
              <a:rPr lang="en-US" altLang="en-US" dirty="0" err="1"/>
              <a:t>inq_fi</a:t>
            </a:r>
            <a:r>
              <a:rPr lang="en-US" altLang="en-US" dirty="0"/>
              <a:t>', '</a:t>
            </a:r>
            <a:r>
              <a:rPr lang="en-US" altLang="en-US" dirty="0" err="1"/>
              <a:t>total_cu_tl</a:t>
            </a:r>
            <a:r>
              <a:rPr lang="en-US" altLang="en-US" dirty="0"/>
              <a:t>', 'inq_last_12m', 'acc_open_past_24mths’, </a:t>
            </a:r>
          </a:p>
          <a:p>
            <a:pPr lvl="0"/>
            <a:r>
              <a:rPr lang="en-US" altLang="en-US" dirty="0"/>
              <a:t>'</a:t>
            </a:r>
            <a:r>
              <a:rPr lang="en-US" altLang="en-US" dirty="0" err="1"/>
              <a:t>avg_cur_bal</a:t>
            </a:r>
            <a:r>
              <a:rPr lang="en-US" altLang="en-US" dirty="0"/>
              <a:t>', '</a:t>
            </a:r>
            <a:r>
              <a:rPr lang="en-US" altLang="en-US" dirty="0" err="1"/>
              <a:t>bc_open_to_buy</a:t>
            </a:r>
            <a:r>
              <a:rPr lang="en-US" altLang="en-US" dirty="0"/>
              <a:t>', '</a:t>
            </a:r>
            <a:r>
              <a:rPr lang="en-US" altLang="en-US" dirty="0" err="1"/>
              <a:t>bc_util</a:t>
            </a:r>
            <a:r>
              <a:rPr lang="en-US" altLang="en-US" dirty="0"/>
              <a:t>', 'chargeoff_within_12_mths', '</a:t>
            </a:r>
            <a:r>
              <a:rPr lang="en-US" altLang="en-US" dirty="0" err="1"/>
              <a:t>delinq_amnt</a:t>
            </a:r>
            <a:r>
              <a:rPr lang="en-US" altLang="en-US" dirty="0"/>
              <a:t>', '</a:t>
            </a:r>
            <a:r>
              <a:rPr lang="en-US" altLang="en-US" dirty="0" err="1"/>
              <a:t>mo_sin_old_il_acct</a:t>
            </a:r>
            <a:r>
              <a:rPr lang="en-US" altLang="en-US" dirty="0"/>
              <a:t>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mo_sin_old_rev_tl_op</a:t>
            </a:r>
            <a:r>
              <a:rPr lang="en-US" altLang="en-US" dirty="0"/>
              <a:t>', '</a:t>
            </a:r>
            <a:r>
              <a:rPr lang="en-US" altLang="en-US" dirty="0" err="1"/>
              <a:t>mo_sin_rcnt_rev_tl_op</a:t>
            </a:r>
            <a:r>
              <a:rPr lang="en-US" altLang="en-US" dirty="0"/>
              <a:t>', '</a:t>
            </a:r>
            <a:r>
              <a:rPr lang="en-US" altLang="en-US" dirty="0" err="1"/>
              <a:t>mo_sin_rcnt_tl</a:t>
            </a:r>
            <a:r>
              <a:rPr lang="en-US" altLang="en-US" dirty="0"/>
              <a:t>', '</a:t>
            </a:r>
            <a:r>
              <a:rPr lang="en-US" altLang="en-US" dirty="0" err="1"/>
              <a:t>mort_acc</a:t>
            </a:r>
            <a:r>
              <a:rPr lang="en-US" altLang="en-US" dirty="0"/>
              <a:t>', '</a:t>
            </a:r>
            <a:r>
              <a:rPr lang="en-US" altLang="en-US" dirty="0" err="1"/>
              <a:t>mths_since_recent_bc</a:t>
            </a:r>
            <a:r>
              <a:rPr lang="en-US" altLang="en-US" dirty="0"/>
              <a:t>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mths_since_recent_bc_dlq</a:t>
            </a:r>
            <a:r>
              <a:rPr lang="en-US" altLang="en-US" dirty="0"/>
              <a:t>', '</a:t>
            </a:r>
            <a:r>
              <a:rPr lang="en-US" altLang="en-US" dirty="0" err="1"/>
              <a:t>mths_since_recent_inq</a:t>
            </a:r>
            <a:r>
              <a:rPr lang="en-US" altLang="en-US" dirty="0"/>
              <a:t>', '</a:t>
            </a:r>
            <a:r>
              <a:rPr lang="en-US" altLang="en-US" dirty="0" err="1"/>
              <a:t>mths_since_recent_revol_delinq</a:t>
            </a:r>
            <a:r>
              <a:rPr lang="en-US" altLang="en-US" dirty="0"/>
              <a:t>', 'num_accts_ever_120_pd’,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num_actv_bc_tl</a:t>
            </a:r>
            <a:r>
              <a:rPr lang="en-US" altLang="en-US" dirty="0"/>
              <a:t>', '</a:t>
            </a:r>
            <a:r>
              <a:rPr lang="en-US" altLang="en-US" dirty="0" err="1"/>
              <a:t>num_actv_rev_tl</a:t>
            </a:r>
            <a:r>
              <a:rPr lang="en-US" altLang="en-US" dirty="0"/>
              <a:t>', '</a:t>
            </a:r>
            <a:r>
              <a:rPr lang="en-US" altLang="en-US" dirty="0" err="1"/>
              <a:t>num_bc_sats</a:t>
            </a:r>
            <a:r>
              <a:rPr lang="en-US" altLang="en-US" dirty="0"/>
              <a:t>', '</a:t>
            </a:r>
            <a:r>
              <a:rPr lang="en-US" altLang="en-US" dirty="0" err="1"/>
              <a:t>num_bc_tl</a:t>
            </a:r>
            <a:r>
              <a:rPr lang="en-US" altLang="en-US" dirty="0"/>
              <a:t>', '</a:t>
            </a:r>
            <a:r>
              <a:rPr lang="en-US" altLang="en-US" dirty="0" err="1"/>
              <a:t>num_il_tl</a:t>
            </a:r>
            <a:r>
              <a:rPr lang="en-US" altLang="en-US" dirty="0"/>
              <a:t>', '</a:t>
            </a:r>
            <a:r>
              <a:rPr lang="en-US" altLang="en-US" dirty="0" err="1"/>
              <a:t>num_op_rev_tl</a:t>
            </a:r>
            <a:r>
              <a:rPr lang="en-US" altLang="en-US" dirty="0"/>
              <a:t>', '</a:t>
            </a:r>
            <a:r>
              <a:rPr lang="en-US" altLang="en-US" dirty="0" err="1"/>
              <a:t>num_rev_accts</a:t>
            </a:r>
            <a:r>
              <a:rPr lang="en-US" altLang="en-US" dirty="0"/>
              <a:t>’,</a:t>
            </a:r>
          </a:p>
          <a:p>
            <a:pPr lvl="0"/>
            <a:r>
              <a:rPr lang="en-US" altLang="en-US" dirty="0"/>
              <a:t> 'num_rev_tl_bal_gt_0', '</a:t>
            </a:r>
            <a:r>
              <a:rPr lang="en-US" altLang="en-US" dirty="0" err="1"/>
              <a:t>num_sats</a:t>
            </a:r>
            <a:r>
              <a:rPr lang="en-US" altLang="en-US" dirty="0"/>
              <a:t>', 'num_tl_120dpd_2m', 'num_tl_30dpd', 'num_tl_90g_dpd_24m', 'num_tl_op_past_12m’,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pct_tl_nvr_dlq</a:t>
            </a:r>
            <a:r>
              <a:rPr lang="en-US" altLang="en-US" dirty="0"/>
              <a:t>', 'percent_bc_gt_75', '</a:t>
            </a:r>
            <a:r>
              <a:rPr lang="en-US" altLang="en-US" dirty="0" err="1"/>
              <a:t>pub_rec_bankruptcies</a:t>
            </a:r>
            <a:r>
              <a:rPr lang="en-US" altLang="en-US" dirty="0"/>
              <a:t>', '</a:t>
            </a:r>
            <a:r>
              <a:rPr lang="en-US" altLang="en-US" dirty="0" err="1"/>
              <a:t>tax_liens</a:t>
            </a:r>
            <a:r>
              <a:rPr lang="en-US" altLang="en-US" dirty="0"/>
              <a:t>', '</a:t>
            </a:r>
            <a:r>
              <a:rPr lang="en-US" altLang="en-US" dirty="0" err="1"/>
              <a:t>tot_hi_cred_lim</a:t>
            </a:r>
            <a:r>
              <a:rPr lang="en-US" altLang="en-US" dirty="0"/>
              <a:t>', '</a:t>
            </a:r>
            <a:r>
              <a:rPr lang="en-US" altLang="en-US" dirty="0" err="1"/>
              <a:t>total_bal_ex_mort</a:t>
            </a:r>
            <a:r>
              <a:rPr lang="en-US" altLang="en-US" dirty="0"/>
              <a:t>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total_bc_limit</a:t>
            </a:r>
            <a:r>
              <a:rPr lang="en-US" altLang="en-US" dirty="0"/>
              <a:t>', '</a:t>
            </a:r>
            <a:r>
              <a:rPr lang="en-US" altLang="en-US" dirty="0" err="1"/>
              <a:t>total_il_high_credit_limit</a:t>
            </a:r>
            <a:r>
              <a:rPr lang="en-US" altLang="en-US" dirty="0"/>
              <a:t>', '</a:t>
            </a:r>
            <a:r>
              <a:rPr lang="en-US" altLang="en-US" dirty="0" err="1"/>
              <a:t>revol_bal_joint</a:t>
            </a:r>
            <a:r>
              <a:rPr lang="en-US" altLang="en-US" dirty="0"/>
              <a:t>', '</a:t>
            </a:r>
            <a:r>
              <a:rPr lang="en-US" altLang="en-US" dirty="0" err="1"/>
              <a:t>sec_app_fico_range_low</a:t>
            </a:r>
            <a:r>
              <a:rPr lang="en-US" altLang="en-US" dirty="0"/>
              <a:t>’, </a:t>
            </a:r>
          </a:p>
          <a:p>
            <a:pPr lvl="0"/>
            <a:r>
              <a:rPr lang="en-US" altLang="en-US" dirty="0"/>
              <a:t>'</a:t>
            </a:r>
            <a:r>
              <a:rPr lang="en-US" altLang="en-US" dirty="0" err="1"/>
              <a:t>sec_app_fico_range_high</a:t>
            </a:r>
            <a:r>
              <a:rPr lang="en-US" altLang="en-US" dirty="0"/>
              <a:t>', '</a:t>
            </a:r>
            <a:r>
              <a:rPr lang="en-US" altLang="en-US" dirty="0" err="1"/>
              <a:t>sec_app_earliest_cr_line</a:t>
            </a:r>
            <a:r>
              <a:rPr lang="en-US" altLang="en-US" dirty="0"/>
              <a:t>', 'sec_app_inq_last_6mths', '</a:t>
            </a:r>
            <a:r>
              <a:rPr lang="en-US" altLang="en-US" dirty="0" err="1"/>
              <a:t>sec_app_mort_acc</a:t>
            </a:r>
            <a:r>
              <a:rPr lang="en-US" altLang="en-US" dirty="0"/>
              <a:t>’,</a:t>
            </a:r>
          </a:p>
          <a:p>
            <a:pPr lvl="0"/>
            <a:r>
              <a:rPr lang="en-US" altLang="en-US" dirty="0"/>
              <a:t> '</a:t>
            </a:r>
            <a:r>
              <a:rPr lang="en-US" altLang="en-US" dirty="0" err="1"/>
              <a:t>sec_app_open_acc</a:t>
            </a:r>
            <a:r>
              <a:rPr lang="en-US" altLang="en-US" dirty="0"/>
              <a:t>', '</a:t>
            </a:r>
            <a:r>
              <a:rPr lang="en-US" altLang="en-US" dirty="0" err="1"/>
              <a:t>sec_app_revol_util</a:t>
            </a:r>
            <a:r>
              <a:rPr lang="en-US" altLang="en-US" dirty="0"/>
              <a:t>', 'sec_app_open_il_6m', '</a:t>
            </a:r>
            <a:r>
              <a:rPr lang="en-US" altLang="en-US" dirty="0" err="1"/>
              <a:t>sec_app_num_rev_accts</a:t>
            </a:r>
            <a:r>
              <a:rPr lang="en-US" altLang="en-US" dirty="0"/>
              <a:t>’, </a:t>
            </a:r>
          </a:p>
          <a:p>
            <a:pPr lvl="0"/>
            <a:r>
              <a:rPr lang="en-US" altLang="en-US" dirty="0"/>
              <a:t>'sec_app_chargeoff_within_12_mths', 'sec_app_collections_12_mths_ex_med', '</a:t>
            </a:r>
            <a:r>
              <a:rPr lang="en-US" altLang="en-US" dirty="0" err="1"/>
              <a:t>sec_app_mths_since_last_major_derog</a:t>
            </a:r>
            <a:r>
              <a:rPr lang="en-US" altLang="en-US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42381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pool ball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6" name="Picture 1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C65518-2168-452D-8F26-8CE66DE76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314450"/>
            <a:ext cx="2844002" cy="3680244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Lessons learned</a:t>
            </a:r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543202219"/>
              </p:ext>
            </p:extLst>
          </p:nvPr>
        </p:nvGraphicFramePr>
        <p:xfrm>
          <a:off x="4594225" y="889000"/>
          <a:ext cx="6683375" cy="460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3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4A02C8-3F5C-438C-9499-ACF944969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Lesson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="" xmlns:a16="http://schemas.microsoft.com/office/drawing/2014/main" id="{8061AC75-7D83-45F4-B809-7A0694B0C4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9191" r="919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67A1049-DECF-47D2-BE2F-2EC5D0CF6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 Unexpectedly, cleaning the dataset and getting it into a form that I can work with was immensely satisfying.  The preprocessing code was a challenge at first, but with each step, from choosing the columns to changing the object type, I could see the raw data come to life and it became my own. </a:t>
            </a:r>
          </a:p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95410C8-6537-418B-85D3-5CA1FDE4B82D}"/>
              </a:ext>
            </a:extLst>
          </p:cNvPr>
          <p:cNvSpPr txBox="1"/>
          <p:nvPr/>
        </p:nvSpPr>
        <p:spPr>
          <a:xfrm>
            <a:off x="7424803" y="5791201"/>
            <a:ext cx="32553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belviderechiropractic.com/conditions/what-can-spring-cleaning-teach-you-about-your-healt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982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78000"/>
                  <a:shade val="100000"/>
                  <a:hueMod val="136000"/>
                  <a:satMod val="160000"/>
                  <a:lumMod val="105000"/>
                </a:schemeClr>
              </a:gs>
              <a:gs pos="10000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</a:gradFill>
          <a:ln>
            <a:noFill/>
          </a:ln>
          <a:effectLst/>
        </p:spPr>
      </p:sp>
      <p:pic>
        <p:nvPicPr>
          <p:cNvPr id="14" name="Picture 2" descr="A picture containing electronics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A picture containing electronics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snow covered mountain&#10;&#10;Description generated with very high confidence">
            <a:extLst>
              <a:ext uri="{FF2B5EF4-FFF2-40B4-BE49-F238E27FC236}">
                <a16:creationId xmlns="" xmlns:a16="http://schemas.microsoft.com/office/drawing/2014/main" id="{7084B908-891C-4AF6-820D-912FC10465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rcRect l="14937" r="2463"/>
          <a:stretch/>
        </p:blipFill>
        <p:spPr>
          <a:xfrm>
            <a:off x="1" y="10"/>
            <a:ext cx="7552944" cy="6857990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8202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003095-5FD5-4797-8390-C2A71702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Data…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A51302-98ED-4514-B115-31EAD8ABC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6408" y="2017986"/>
            <a:ext cx="3352128" cy="423041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dirty="0"/>
              <a:t>data is Mount Everest. scraping off and polishing a boulder from its base is rewarding, no matter how small.  </a:t>
            </a:r>
          </a:p>
          <a:p>
            <a:pPr algn="l"/>
            <a:r>
              <a:rPr lang="en-US" sz="1800" dirty="0"/>
              <a:t>Much like your first love, what is done after polishing the stone can yield both frustration and elation.</a:t>
            </a:r>
          </a:p>
          <a:p>
            <a:pPr algn="l"/>
            <a:r>
              <a:rPr lang="en-US" sz="1800" dirty="0"/>
              <a:t>I will continue my climb!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A717499-9797-414B-97D3-64353B9C4CD4}"/>
              </a:ext>
            </a:extLst>
          </p:cNvPr>
          <p:cNvSpPr txBox="1"/>
          <p:nvPr/>
        </p:nvSpPr>
        <p:spPr>
          <a:xfrm>
            <a:off x="5303611" y="6657945"/>
            <a:ext cx="22493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en.wikipedia.org/wiki/Talk:Himalayas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/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4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D4FFED-9414-46BD-AB13-65C4EE1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84389652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507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D4464F-89AD-484A-B74D-610BE636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Let’s </a:t>
            </a:r>
            <a:r>
              <a:rPr lang="en-US" dirty="0" smtClean="0"/>
              <a:t>whittle </a:t>
            </a:r>
            <a:r>
              <a:rPr lang="en-US" dirty="0"/>
              <a:t>down the Columns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E1982B5C-3240-4060-ABC1-436BE7D69DF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14329" y="1669481"/>
            <a:ext cx="8693427" cy="5132136"/>
          </a:xfrm>
        </p:spPr>
      </p:pic>
    </p:spTree>
    <p:extLst>
      <p:ext uri="{BB962C8B-B14F-4D97-AF65-F5344CB8AC3E}">
        <p14:creationId xmlns:p14="http://schemas.microsoft.com/office/powerpoint/2010/main" val="6659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B4D930EA-E7C4-45D2-99A1-526BCE7E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" y="1350901"/>
            <a:ext cx="8167795" cy="5082541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A512D3-F7E2-49D0-A5CA-36C9EDD9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US" dirty="0"/>
              <a:t>Next, let’s munge the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C22303-ED27-4825-B0AF-DFD2FBBF06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The interest rate was changed to an integer</a:t>
            </a:r>
          </a:p>
          <a:p>
            <a:r>
              <a:rPr lang="en-US" sz="1800" dirty="0"/>
              <a:t>Fico high and low were averaged</a:t>
            </a:r>
          </a:p>
          <a:p>
            <a:r>
              <a:rPr lang="en-US" sz="1800" dirty="0"/>
              <a:t>Loan status was changed to 1 for charged off and 0 for fully paid</a:t>
            </a:r>
          </a:p>
          <a:p>
            <a:r>
              <a:rPr lang="en-US" sz="1800" dirty="0"/>
              <a:t>Employment length was also converted to an </a:t>
            </a:r>
            <a:r>
              <a:rPr lang="en-US" sz="1800" dirty="0" err="1"/>
              <a:t>int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3339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78000"/>
                  <a:shade val="100000"/>
                  <a:hueMod val="136000"/>
                  <a:satMod val="160000"/>
                  <a:lumMod val="105000"/>
                </a:schemeClr>
              </a:gs>
              <a:gs pos="10000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</a:gradFill>
          <a:ln>
            <a:noFill/>
          </a:ln>
          <a:effectLst/>
        </p:spPr>
      </p:sp>
      <p:pic>
        <p:nvPicPr>
          <p:cNvPr id="14" name="Picture 2" descr="A picture containing electronics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pool ball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A picture containing electronics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0C8CD393-E099-45AB-ABA5-333E29048F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366386" y="870622"/>
            <a:ext cx="5602202" cy="519910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 descr="A screen 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AB6ED812-559D-4D77-BEC8-0993CF70A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973" y="853478"/>
            <a:ext cx="5646819" cy="521624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Picture 21" descr="A picture containing pool ball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24" name="Picture 23" descr="A picture containing pool ball&#10;&#10;Description generated with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4A74DC-FACF-481A-8DFB-B4D030A6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VOILA!</a:t>
            </a:r>
          </a:p>
        </p:txBody>
      </p:sp>
    </p:spTree>
    <p:extLst>
      <p:ext uri="{BB962C8B-B14F-4D97-AF65-F5344CB8AC3E}">
        <p14:creationId xmlns:p14="http://schemas.microsoft.com/office/powerpoint/2010/main" val="279302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chemeClr val="bg2">
                  <a:tint val="78000"/>
                  <a:shade val="100000"/>
                  <a:hueMod val="136000"/>
                  <a:satMod val="160000"/>
                  <a:lumMod val="105000"/>
                </a:schemeClr>
              </a:gs>
              <a:gs pos="100000">
                <a:schemeClr val="bg2">
                  <a:shade val="92000"/>
                  <a:satMod val="170000"/>
                  <a:lumMod val="96000"/>
                </a:schemeClr>
              </a:gs>
            </a:gsLst>
            <a:lin ang="5400000" scaled="0"/>
          </a:gradFill>
          <a:ln>
            <a:noFill/>
          </a:ln>
          <a:effectLst/>
        </p:spPr>
      </p:sp>
      <p:pic>
        <p:nvPicPr>
          <p:cNvPr id="1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6C1547AA-C227-4FF0-81F9-237528DF55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643465" y="1827586"/>
            <a:ext cx="6909479" cy="3211745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Picture 2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ACB7B8-E816-4B4F-8BF6-5FF6741C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Some info on the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AEF90A1-C333-44A0-B640-2AE50F9184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Average values:</a:t>
            </a:r>
          </a:p>
          <a:p>
            <a:r>
              <a:rPr lang="en-US" sz="1800" dirty="0"/>
              <a:t>Loan amount: $11,231</a:t>
            </a:r>
          </a:p>
          <a:p>
            <a:r>
              <a:rPr lang="en-US" sz="1800" dirty="0"/>
              <a:t>Annual Income: $69,000</a:t>
            </a:r>
          </a:p>
          <a:p>
            <a:r>
              <a:rPr lang="en-US" sz="1800" dirty="0"/>
              <a:t>Interest rate: 12%</a:t>
            </a:r>
          </a:p>
          <a:p>
            <a:r>
              <a:rPr lang="en-US" sz="1800" dirty="0"/>
              <a:t>Length of employment: 5 </a:t>
            </a:r>
            <a:r>
              <a:rPr lang="en-US" sz="1800" dirty="0" err="1"/>
              <a:t>yrs</a:t>
            </a:r>
            <a:endParaRPr lang="en-US" sz="1800" dirty="0"/>
          </a:p>
          <a:p>
            <a:r>
              <a:rPr lang="en-US" sz="1800" dirty="0"/>
              <a:t>FICO: 716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9410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DE5982-1735-4F56-9A14-F865C657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loans were from $2500 - $10k</a:t>
            </a:r>
          </a:p>
        </p:txBody>
      </p:sp>
      <p:pic>
        <p:nvPicPr>
          <p:cNvPr id="5" name="Content Placeholder 4" descr="A close up of text on a white background&#10;&#10;Description generated with high confidence">
            <a:extLst>
              <a:ext uri="{FF2B5EF4-FFF2-40B4-BE49-F238E27FC236}">
                <a16:creationId xmlns="" xmlns:a16="http://schemas.microsoft.com/office/drawing/2014/main" id="{69FB1A7A-9744-4DF5-9829-B061CD95F1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73357" y="1754552"/>
            <a:ext cx="7818782" cy="4633353"/>
          </a:xfrm>
        </p:spPr>
      </p:pic>
    </p:spTree>
    <p:extLst>
      <p:ext uri="{BB962C8B-B14F-4D97-AF65-F5344CB8AC3E}">
        <p14:creationId xmlns:p14="http://schemas.microsoft.com/office/powerpoint/2010/main" val="4937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/>
          <a:srcRect l="15745" r="19916" b="1"/>
          <a:stretch/>
        </p:blipFill>
        <p:spPr>
          <a:xfrm>
            <a:off x="1" y="10"/>
            <a:ext cx="7552944" cy="685799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8202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8720DF-F078-4012-876C-5D808B4A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sz="3300" dirty="0"/>
              <a:t>Most fico scores ranged from 670 -750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dirty="0"/>
              <a:t>Prime credit scores are considered 680 and above</a:t>
            </a:r>
          </a:p>
          <a:p>
            <a:r>
              <a:rPr lang="en-US" sz="1800" dirty="0"/>
              <a:t>Lending club is pretty selective in that they only approve mostly prime borrowers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967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2285</TotalTime>
  <Words>1104</Words>
  <Application>Microsoft Macintosh PowerPoint</Application>
  <PresentationFormat>Widescreen</PresentationFormat>
  <Paragraphs>106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Tw Cen MT</vt:lpstr>
      <vt:lpstr>Arial</vt:lpstr>
      <vt:lpstr>Droplet</vt:lpstr>
      <vt:lpstr>Predicting loan charge-offs</vt:lpstr>
      <vt:lpstr>All columns</vt:lpstr>
      <vt:lpstr>Features</vt:lpstr>
      <vt:lpstr>First, Let’s whittle down the Columns</vt:lpstr>
      <vt:lpstr>Next, let’s munge the Data!</vt:lpstr>
      <vt:lpstr>VOILA!</vt:lpstr>
      <vt:lpstr>Some info on the dataset</vt:lpstr>
      <vt:lpstr>Most loans were from $2500 - $10k</vt:lpstr>
      <vt:lpstr>Most fico scores ranged from 670 -750</vt:lpstr>
      <vt:lpstr>Distribution of Loan status</vt:lpstr>
      <vt:lpstr>Data analysis</vt:lpstr>
      <vt:lpstr>Logistic Regression</vt:lpstr>
      <vt:lpstr>Results </vt:lpstr>
      <vt:lpstr>ROC?</vt:lpstr>
      <vt:lpstr>ROC</vt:lpstr>
      <vt:lpstr>reSULTS OF Random Forest and Cross validation</vt:lpstr>
      <vt:lpstr>Random forest at n=500</vt:lpstr>
      <vt:lpstr>Lessons learned</vt:lpstr>
      <vt:lpstr>What happened?</vt:lpstr>
      <vt:lpstr>Lessons learned</vt:lpstr>
      <vt:lpstr>Another Lesson </vt:lpstr>
      <vt:lpstr>Data…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loan charge-offs</dc:title>
  <dc:creator>B Kim</dc:creator>
  <cp:lastModifiedBy>B Kim</cp:lastModifiedBy>
  <cp:revision>19</cp:revision>
  <dcterms:created xsi:type="dcterms:W3CDTF">2017-07-31T14:26:34Z</dcterms:created>
  <dcterms:modified xsi:type="dcterms:W3CDTF">2017-08-02T23:29:10Z</dcterms:modified>
</cp:coreProperties>
</file>